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8" r:id="rId4"/>
    <p:sldId id="258" r:id="rId5"/>
    <p:sldId id="267" r:id="rId6"/>
    <p:sldId id="269" r:id="rId7"/>
    <p:sldId id="270" r:id="rId8"/>
    <p:sldId id="259" r:id="rId9"/>
    <p:sldId id="260" r:id="rId10"/>
    <p:sldId id="271" r:id="rId11"/>
    <p:sldId id="272" r:id="rId12"/>
    <p:sldId id="273" r:id="rId13"/>
    <p:sldId id="261" r:id="rId14"/>
    <p:sldId id="274" r:id="rId15"/>
    <p:sldId id="262" r:id="rId16"/>
    <p:sldId id="263" r:id="rId17"/>
    <p:sldId id="275" r:id="rId18"/>
    <p:sldId id="264" r:id="rId19"/>
    <p:sldId id="265" r:id="rId20"/>
    <p:sldId id="276" r:id="rId21"/>
    <p:sldId id="26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BA24AC-550A-441A-8E61-B3EECA72BC88}" type="doc">
      <dgm:prSet loTypeId="urn:microsoft.com/office/officeart/2005/8/layout/radial4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pPr rtl="1"/>
          <a:endParaRPr lang="he-IL"/>
        </a:p>
      </dgm:t>
    </dgm:pt>
    <dgm:pt modelId="{AAC7CA67-84D3-4698-9481-CEB43BDF0FDD}">
      <dgm:prSet phldrT="[Text]"/>
      <dgm:spPr/>
      <dgm:t>
        <a:bodyPr/>
        <a:lstStyle/>
        <a:p>
          <a:pPr rtl="1"/>
          <a:r>
            <a:rPr lang="en-GB" dirty="0" smtClean="0"/>
            <a:t>The obvious choice</a:t>
          </a:r>
          <a:endParaRPr lang="he-IL" dirty="0"/>
        </a:p>
      </dgm:t>
    </dgm:pt>
    <dgm:pt modelId="{5C45F3F1-E24D-4173-AF0F-5F9E620C0E12}" type="parTrans" cxnId="{CE79F94C-0574-4E77-BD3B-715ED9F7A5C4}">
      <dgm:prSet/>
      <dgm:spPr/>
      <dgm:t>
        <a:bodyPr/>
        <a:lstStyle/>
        <a:p>
          <a:pPr rtl="1"/>
          <a:endParaRPr lang="he-IL"/>
        </a:p>
      </dgm:t>
    </dgm:pt>
    <dgm:pt modelId="{0C4CCD9B-A1E5-42CB-85DF-8DE7133F98C3}" type="sibTrans" cxnId="{CE79F94C-0574-4E77-BD3B-715ED9F7A5C4}">
      <dgm:prSet/>
      <dgm:spPr/>
      <dgm:t>
        <a:bodyPr/>
        <a:lstStyle/>
        <a:p>
          <a:pPr rtl="1"/>
          <a:endParaRPr lang="he-IL"/>
        </a:p>
      </dgm:t>
    </dgm:pt>
    <dgm:pt modelId="{8DAB5390-4436-4C91-857F-F3305C6DAE0B}">
      <dgm:prSet phldrT="[Text]"/>
      <dgm:spPr/>
      <dgm:t>
        <a:bodyPr/>
        <a:lstStyle/>
        <a:p>
          <a:pPr rtl="1"/>
          <a:r>
            <a:rPr lang="en-GB" dirty="0" err="1" smtClean="0"/>
            <a:t>Adoniya</a:t>
          </a:r>
          <a:endParaRPr lang="he-IL" dirty="0"/>
        </a:p>
      </dgm:t>
    </dgm:pt>
    <dgm:pt modelId="{FE34684B-60B4-4DD4-B020-E19408C55D31}" type="parTrans" cxnId="{6357BF7F-D73B-4D2A-B960-1A76607A4ED8}">
      <dgm:prSet/>
      <dgm:spPr/>
      <dgm:t>
        <a:bodyPr/>
        <a:lstStyle/>
        <a:p>
          <a:pPr rtl="1"/>
          <a:endParaRPr lang="he-IL"/>
        </a:p>
      </dgm:t>
    </dgm:pt>
    <dgm:pt modelId="{608E8CDD-88E3-4255-BD88-D590684466DB}" type="sibTrans" cxnId="{6357BF7F-D73B-4D2A-B960-1A76607A4ED8}">
      <dgm:prSet/>
      <dgm:spPr/>
      <dgm:t>
        <a:bodyPr/>
        <a:lstStyle/>
        <a:p>
          <a:pPr rtl="1"/>
          <a:endParaRPr lang="he-IL"/>
        </a:p>
      </dgm:t>
    </dgm:pt>
    <dgm:pt modelId="{BA8A24FE-FCF5-46B8-B6F1-783016F48891}" type="pres">
      <dgm:prSet presAssocID="{10BA24AC-550A-441A-8E61-B3EECA72BC8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E42A32F-1134-4D31-9982-2DF20E81D894}" type="pres">
      <dgm:prSet presAssocID="{AAC7CA67-84D3-4698-9481-CEB43BDF0FDD}" presName="centerShape" presStyleLbl="node0" presStyleIdx="0" presStyleCnt="1"/>
      <dgm:spPr/>
      <dgm:t>
        <a:bodyPr/>
        <a:lstStyle/>
        <a:p>
          <a:pPr rtl="1"/>
          <a:endParaRPr lang="he-IL"/>
        </a:p>
      </dgm:t>
    </dgm:pt>
    <dgm:pt modelId="{2491B2EB-499E-4922-BE80-C4D4B60A4E43}" type="pres">
      <dgm:prSet presAssocID="{FE34684B-60B4-4DD4-B020-E19408C55D31}" presName="parTrans" presStyleLbl="bgSibTrans2D1" presStyleIdx="0" presStyleCnt="1"/>
      <dgm:spPr/>
      <dgm:t>
        <a:bodyPr/>
        <a:lstStyle/>
        <a:p>
          <a:pPr rtl="1"/>
          <a:endParaRPr lang="he-IL"/>
        </a:p>
      </dgm:t>
    </dgm:pt>
    <dgm:pt modelId="{76B430C2-868E-4348-BEAC-BE4D30F949AE}" type="pres">
      <dgm:prSet presAssocID="{8DAB5390-4436-4C91-857F-F3305C6DAE0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CE79F94C-0574-4E77-BD3B-715ED9F7A5C4}" srcId="{10BA24AC-550A-441A-8E61-B3EECA72BC88}" destId="{AAC7CA67-84D3-4698-9481-CEB43BDF0FDD}" srcOrd="0" destOrd="0" parTransId="{5C45F3F1-E24D-4173-AF0F-5F9E620C0E12}" sibTransId="{0C4CCD9B-A1E5-42CB-85DF-8DE7133F98C3}"/>
    <dgm:cxn modelId="{42AA5288-4B59-4328-88EA-0CE2D87D6FD5}" type="presOf" srcId="{10BA24AC-550A-441A-8E61-B3EECA72BC88}" destId="{BA8A24FE-FCF5-46B8-B6F1-783016F48891}" srcOrd="0" destOrd="0" presId="urn:microsoft.com/office/officeart/2005/8/layout/radial4"/>
    <dgm:cxn modelId="{6357BF7F-D73B-4D2A-B960-1A76607A4ED8}" srcId="{AAC7CA67-84D3-4698-9481-CEB43BDF0FDD}" destId="{8DAB5390-4436-4C91-857F-F3305C6DAE0B}" srcOrd="0" destOrd="0" parTransId="{FE34684B-60B4-4DD4-B020-E19408C55D31}" sibTransId="{608E8CDD-88E3-4255-BD88-D590684466DB}"/>
    <dgm:cxn modelId="{A94E273C-E2CE-4B44-B040-3CF0CD66E236}" type="presOf" srcId="{AAC7CA67-84D3-4698-9481-CEB43BDF0FDD}" destId="{CE42A32F-1134-4D31-9982-2DF20E81D894}" srcOrd="0" destOrd="0" presId="urn:microsoft.com/office/officeart/2005/8/layout/radial4"/>
    <dgm:cxn modelId="{99AC1BBD-4B1B-4A21-97E2-65F4E1FCE5FF}" type="presOf" srcId="{FE34684B-60B4-4DD4-B020-E19408C55D31}" destId="{2491B2EB-499E-4922-BE80-C4D4B60A4E43}" srcOrd="0" destOrd="0" presId="urn:microsoft.com/office/officeart/2005/8/layout/radial4"/>
    <dgm:cxn modelId="{F4683855-291D-4FE4-AFC9-FAD105E0BE4F}" type="presOf" srcId="{8DAB5390-4436-4C91-857F-F3305C6DAE0B}" destId="{76B430C2-868E-4348-BEAC-BE4D30F949AE}" srcOrd="0" destOrd="0" presId="urn:microsoft.com/office/officeart/2005/8/layout/radial4"/>
    <dgm:cxn modelId="{6CA40F6E-E1D0-4DFC-9D69-7000AE56DD49}" type="presParOf" srcId="{BA8A24FE-FCF5-46B8-B6F1-783016F48891}" destId="{CE42A32F-1134-4D31-9982-2DF20E81D894}" srcOrd="0" destOrd="0" presId="urn:microsoft.com/office/officeart/2005/8/layout/radial4"/>
    <dgm:cxn modelId="{642BAE18-FB76-4595-AA41-F4926E98FBBD}" type="presParOf" srcId="{BA8A24FE-FCF5-46B8-B6F1-783016F48891}" destId="{2491B2EB-499E-4922-BE80-C4D4B60A4E43}" srcOrd="1" destOrd="0" presId="urn:microsoft.com/office/officeart/2005/8/layout/radial4"/>
    <dgm:cxn modelId="{E851ED19-F822-476B-8BA9-B438B4A619F2}" type="presParOf" srcId="{BA8A24FE-FCF5-46B8-B6F1-783016F48891}" destId="{76B430C2-868E-4348-BEAC-BE4D30F949AE}" srcOrd="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BA24AC-550A-441A-8E61-B3EECA72BC88}" type="doc">
      <dgm:prSet loTypeId="urn:microsoft.com/office/officeart/2005/8/layout/radial4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pPr rtl="1"/>
          <a:endParaRPr lang="he-IL"/>
        </a:p>
      </dgm:t>
    </dgm:pt>
    <dgm:pt modelId="{AAC7CA67-84D3-4698-9481-CEB43BDF0FDD}">
      <dgm:prSet phldrT="[Text]"/>
      <dgm:spPr/>
      <dgm:t>
        <a:bodyPr/>
        <a:lstStyle/>
        <a:p>
          <a:pPr rtl="1"/>
          <a:r>
            <a:rPr lang="en-GB" dirty="0" smtClean="0"/>
            <a:t>David promised </a:t>
          </a:r>
          <a:r>
            <a:rPr lang="en-GB" dirty="0" err="1" smtClean="0"/>
            <a:t>Batsheva</a:t>
          </a:r>
          <a:endParaRPr lang="he-IL" dirty="0"/>
        </a:p>
      </dgm:t>
    </dgm:pt>
    <dgm:pt modelId="{5C45F3F1-E24D-4173-AF0F-5F9E620C0E12}" type="parTrans" cxnId="{CE79F94C-0574-4E77-BD3B-715ED9F7A5C4}">
      <dgm:prSet/>
      <dgm:spPr/>
      <dgm:t>
        <a:bodyPr/>
        <a:lstStyle/>
        <a:p>
          <a:pPr rtl="1"/>
          <a:endParaRPr lang="he-IL"/>
        </a:p>
      </dgm:t>
    </dgm:pt>
    <dgm:pt modelId="{0C4CCD9B-A1E5-42CB-85DF-8DE7133F98C3}" type="sibTrans" cxnId="{CE79F94C-0574-4E77-BD3B-715ED9F7A5C4}">
      <dgm:prSet/>
      <dgm:spPr/>
      <dgm:t>
        <a:bodyPr/>
        <a:lstStyle/>
        <a:p>
          <a:pPr rtl="1"/>
          <a:endParaRPr lang="he-IL"/>
        </a:p>
      </dgm:t>
    </dgm:pt>
    <dgm:pt modelId="{8DAB5390-4436-4C91-857F-F3305C6DAE0B}">
      <dgm:prSet phldrT="[Text]"/>
      <dgm:spPr/>
      <dgm:t>
        <a:bodyPr/>
        <a:lstStyle/>
        <a:p>
          <a:pPr rtl="1"/>
          <a:r>
            <a:rPr lang="en-GB" dirty="0" err="1" smtClean="0"/>
            <a:t>Shlomo</a:t>
          </a:r>
          <a:endParaRPr lang="he-IL" dirty="0"/>
        </a:p>
      </dgm:t>
    </dgm:pt>
    <dgm:pt modelId="{FE34684B-60B4-4DD4-B020-E19408C55D31}" type="parTrans" cxnId="{6357BF7F-D73B-4D2A-B960-1A76607A4ED8}">
      <dgm:prSet/>
      <dgm:spPr/>
      <dgm:t>
        <a:bodyPr/>
        <a:lstStyle/>
        <a:p>
          <a:pPr rtl="1"/>
          <a:endParaRPr lang="he-IL"/>
        </a:p>
      </dgm:t>
    </dgm:pt>
    <dgm:pt modelId="{608E8CDD-88E3-4255-BD88-D590684466DB}" type="sibTrans" cxnId="{6357BF7F-D73B-4D2A-B960-1A76607A4ED8}">
      <dgm:prSet/>
      <dgm:spPr/>
      <dgm:t>
        <a:bodyPr/>
        <a:lstStyle/>
        <a:p>
          <a:pPr rtl="1"/>
          <a:endParaRPr lang="he-IL"/>
        </a:p>
      </dgm:t>
    </dgm:pt>
    <dgm:pt modelId="{BA8A24FE-FCF5-46B8-B6F1-783016F48891}" type="pres">
      <dgm:prSet presAssocID="{10BA24AC-550A-441A-8E61-B3EECA72BC8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E42A32F-1134-4D31-9982-2DF20E81D894}" type="pres">
      <dgm:prSet presAssocID="{AAC7CA67-84D3-4698-9481-CEB43BDF0FDD}" presName="centerShape" presStyleLbl="node0" presStyleIdx="0" presStyleCnt="1" custScaleX="96473" custScaleY="96473"/>
      <dgm:spPr/>
      <dgm:t>
        <a:bodyPr/>
        <a:lstStyle/>
        <a:p>
          <a:pPr rtl="1"/>
          <a:endParaRPr lang="he-IL"/>
        </a:p>
      </dgm:t>
    </dgm:pt>
    <dgm:pt modelId="{2491B2EB-499E-4922-BE80-C4D4B60A4E43}" type="pres">
      <dgm:prSet presAssocID="{FE34684B-60B4-4DD4-B020-E19408C55D31}" presName="parTrans" presStyleLbl="bgSibTrans2D1" presStyleIdx="0" presStyleCnt="1"/>
      <dgm:spPr/>
      <dgm:t>
        <a:bodyPr/>
        <a:lstStyle/>
        <a:p>
          <a:pPr rtl="1"/>
          <a:endParaRPr lang="he-IL"/>
        </a:p>
      </dgm:t>
    </dgm:pt>
    <dgm:pt modelId="{76B430C2-868E-4348-BEAC-BE4D30F949AE}" type="pres">
      <dgm:prSet presAssocID="{8DAB5390-4436-4C91-857F-F3305C6DAE0B}" presName="node" presStyleLbl="node1" presStyleIdx="0" presStyleCnt="1" custScaleX="96447" custScaleY="9647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CE79F94C-0574-4E77-BD3B-715ED9F7A5C4}" srcId="{10BA24AC-550A-441A-8E61-B3EECA72BC88}" destId="{AAC7CA67-84D3-4698-9481-CEB43BDF0FDD}" srcOrd="0" destOrd="0" parTransId="{5C45F3F1-E24D-4173-AF0F-5F9E620C0E12}" sibTransId="{0C4CCD9B-A1E5-42CB-85DF-8DE7133F98C3}"/>
    <dgm:cxn modelId="{6357BF7F-D73B-4D2A-B960-1A76607A4ED8}" srcId="{AAC7CA67-84D3-4698-9481-CEB43BDF0FDD}" destId="{8DAB5390-4436-4C91-857F-F3305C6DAE0B}" srcOrd="0" destOrd="0" parTransId="{FE34684B-60B4-4DD4-B020-E19408C55D31}" sibTransId="{608E8CDD-88E3-4255-BD88-D590684466DB}"/>
    <dgm:cxn modelId="{D25D80B3-E4D7-48A6-BEC9-39CF6A0270CF}" type="presOf" srcId="{AAC7CA67-84D3-4698-9481-CEB43BDF0FDD}" destId="{CE42A32F-1134-4D31-9982-2DF20E81D894}" srcOrd="0" destOrd="0" presId="urn:microsoft.com/office/officeart/2005/8/layout/radial4"/>
    <dgm:cxn modelId="{BE7E7A81-C32E-410A-81CA-23381A319A85}" type="presOf" srcId="{8DAB5390-4436-4C91-857F-F3305C6DAE0B}" destId="{76B430C2-868E-4348-BEAC-BE4D30F949AE}" srcOrd="0" destOrd="0" presId="urn:microsoft.com/office/officeart/2005/8/layout/radial4"/>
    <dgm:cxn modelId="{9AA29722-E991-4C89-A633-C421F6736DFB}" type="presOf" srcId="{FE34684B-60B4-4DD4-B020-E19408C55D31}" destId="{2491B2EB-499E-4922-BE80-C4D4B60A4E43}" srcOrd="0" destOrd="0" presId="urn:microsoft.com/office/officeart/2005/8/layout/radial4"/>
    <dgm:cxn modelId="{892A9BAB-287F-4BF5-A847-F00697AE6F4D}" type="presOf" srcId="{10BA24AC-550A-441A-8E61-B3EECA72BC88}" destId="{BA8A24FE-FCF5-46B8-B6F1-783016F48891}" srcOrd="0" destOrd="0" presId="urn:microsoft.com/office/officeart/2005/8/layout/radial4"/>
    <dgm:cxn modelId="{6D0A45C3-BB8A-4072-80BE-44ED25697544}" type="presParOf" srcId="{BA8A24FE-FCF5-46B8-B6F1-783016F48891}" destId="{CE42A32F-1134-4D31-9982-2DF20E81D894}" srcOrd="0" destOrd="0" presId="urn:microsoft.com/office/officeart/2005/8/layout/radial4"/>
    <dgm:cxn modelId="{9A2FF79F-23EB-4A31-80B7-5EA15F1C2F5A}" type="presParOf" srcId="{BA8A24FE-FCF5-46B8-B6F1-783016F48891}" destId="{2491B2EB-499E-4922-BE80-C4D4B60A4E43}" srcOrd="1" destOrd="0" presId="urn:microsoft.com/office/officeart/2005/8/layout/radial4"/>
    <dgm:cxn modelId="{ED0B56C9-EE41-4667-BE32-CC4A6909FF4A}" type="presParOf" srcId="{BA8A24FE-FCF5-46B8-B6F1-783016F48891}" destId="{76B430C2-868E-4348-BEAC-BE4D30F949AE}" srcOrd="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DA4CFFF-1A92-44C1-A42D-1E197C7EFD4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F3C9ACD-6B45-4FC5-9E07-74A062D419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65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13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ספר מלכים</a:t>
            </a:r>
            <a:endParaRPr lang="he-IL" sz="13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David and </a:t>
            </a:r>
            <a:r>
              <a:rPr lang="en-GB" sz="4800" dirty="0" err="1" smtClean="0"/>
              <a:t>Shlomo</a:t>
            </a:r>
            <a:endParaRPr lang="he-IL" sz="4800" dirty="0"/>
          </a:p>
        </p:txBody>
      </p:sp>
      <p:sp>
        <p:nvSpPr>
          <p:cNvPr id="4" name="TextBox 1"/>
          <p:cNvSpPr txBox="1"/>
          <p:nvPr/>
        </p:nvSpPr>
        <p:spPr>
          <a:xfrm>
            <a:off x="899592" y="59068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9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 anchor="ctr">
            <a:normAutofit/>
          </a:bodyPr>
          <a:lstStyle/>
          <a:p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David has a son who he calls </a:t>
            </a:r>
            <a:r>
              <a:rPr lang="en-GB" b="1" dirty="0" err="1" smtClean="0">
                <a:solidFill>
                  <a:schemeClr val="accent6"/>
                </a:solidFill>
                <a:cs typeface="David" pitchFamily="34" charset="-79"/>
              </a:rPr>
              <a:t>Shlomo</a:t>
            </a:r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, hoping that this is the son who will build the Bet HaMikdash.</a:t>
            </a:r>
          </a:p>
          <a:p>
            <a:r>
              <a:rPr lang="en-GB" b="1" dirty="0" err="1" smtClean="0">
                <a:solidFill>
                  <a:schemeClr val="accent5"/>
                </a:solidFill>
                <a:cs typeface="David" pitchFamily="34" charset="-79"/>
              </a:rPr>
              <a:t>Natan</a:t>
            </a:r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 says that he has to give him another name, </a:t>
            </a:r>
            <a:r>
              <a:rPr lang="en-GB" b="1" dirty="0" err="1" smtClean="0">
                <a:solidFill>
                  <a:schemeClr val="accent5"/>
                </a:solidFill>
                <a:cs typeface="David" pitchFamily="34" charset="-79"/>
              </a:rPr>
              <a:t>Yedidya</a:t>
            </a:r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. It is not </a:t>
            </a:r>
            <a:r>
              <a:rPr lang="en-GB" b="1" dirty="0">
                <a:solidFill>
                  <a:schemeClr val="accent5"/>
                </a:solidFill>
                <a:cs typeface="David" pitchFamily="34" charset="-79"/>
              </a:rPr>
              <a:t>enough to have </a:t>
            </a:r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peace, he also has to be close to G-d.</a:t>
            </a:r>
          </a:p>
          <a:p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If this </a:t>
            </a:r>
            <a:r>
              <a:rPr lang="en-GB" b="1" dirty="0">
                <a:solidFill>
                  <a:schemeClr val="accent6"/>
                </a:solidFill>
                <a:cs typeface="David" pitchFamily="34" charset="-79"/>
              </a:rPr>
              <a:t>is the </a:t>
            </a:r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case, </a:t>
            </a:r>
            <a:r>
              <a:rPr lang="en-GB" b="1" dirty="0">
                <a:solidFill>
                  <a:schemeClr val="accent6"/>
                </a:solidFill>
                <a:cs typeface="David" pitchFamily="34" charset="-79"/>
              </a:rPr>
              <a:t>why is there a misunderstanding over who will be the next </a:t>
            </a:r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king?</a:t>
            </a:r>
            <a:endParaRPr lang="he-IL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18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890825"/>
              </p:ext>
            </p:extLst>
          </p:nvPr>
        </p:nvGraphicFramePr>
        <p:xfrm>
          <a:off x="457200" y="533400"/>
          <a:ext cx="35052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4791719"/>
              </p:ext>
            </p:extLst>
          </p:nvPr>
        </p:nvGraphicFramePr>
        <p:xfrm>
          <a:off x="5029200" y="457200"/>
          <a:ext cx="33528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1735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B430C2-868E-4348-BEAC-BE4D30F949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76B430C2-868E-4348-BEAC-BE4D30F949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91B2EB-499E-4922-BE80-C4D4B60A4E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2491B2EB-499E-4922-BE80-C4D4B60A4E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42A32F-1134-4D31-9982-2DF20E81D8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CE42A32F-1134-4D31-9982-2DF20E81D8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B430C2-868E-4348-BEAC-BE4D30F949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76B430C2-868E-4348-BEAC-BE4D30F949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91B2EB-499E-4922-BE80-C4D4B60A4E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5">
                                            <p:graphicEl>
                                              <a:dgm id="{2491B2EB-499E-4922-BE80-C4D4B60A4E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E42A32F-1134-4D31-9982-2DF20E81D8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CE42A32F-1134-4D31-9982-2DF20E81D8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AtOnce" rev="1"/>
        </p:bldSub>
      </p:bldGraphic>
      <p:bldGraphic spid="5" grpId="0">
        <p:bldSub>
          <a:bldDgm bld="one" rev="1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4602162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we need to know about </a:t>
            </a:r>
            <a:r>
              <a:rPr lang="en-GB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Avishag</a:t>
            </a:r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Alexis\AppData\Local\Microsoft\Windows\Temporary Internet Files\Content.IE5\FSQ2HBBQ\MC900441428[1]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800"/>
            <a:ext cx="62484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21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534400" cy="6248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b="1" dirty="0" smtClean="0">
                <a:solidFill>
                  <a:schemeClr val="accent4"/>
                </a:solidFill>
              </a:rPr>
              <a:t>Perek </a:t>
            </a:r>
            <a:r>
              <a:rPr lang="en-US" b="1" dirty="0">
                <a:solidFill>
                  <a:schemeClr val="accent4"/>
                </a:solidFill>
              </a:rPr>
              <a:t>1 – rivalry between </a:t>
            </a:r>
            <a:r>
              <a:rPr lang="en-US" b="1" dirty="0" err="1">
                <a:solidFill>
                  <a:schemeClr val="accent4"/>
                </a:solidFill>
              </a:rPr>
              <a:t>Adoniya</a:t>
            </a:r>
            <a:r>
              <a:rPr lang="en-US" b="1" dirty="0">
                <a:solidFill>
                  <a:schemeClr val="accent4"/>
                </a:solidFill>
              </a:rPr>
              <a:t> and </a:t>
            </a:r>
            <a:r>
              <a:rPr lang="en-US" b="1" dirty="0" err="1">
                <a:solidFill>
                  <a:schemeClr val="accent4"/>
                </a:solidFill>
              </a:rPr>
              <a:t>Shlomo</a:t>
            </a:r>
            <a:r>
              <a:rPr lang="en-US" b="1" dirty="0">
                <a:solidFill>
                  <a:schemeClr val="accent4"/>
                </a:solidFill>
              </a:rPr>
              <a:t>.</a:t>
            </a:r>
            <a:endParaRPr lang="en-US" dirty="0">
              <a:solidFill>
                <a:schemeClr val="accent4"/>
              </a:solidFill>
            </a:endParaRPr>
          </a:p>
          <a:p>
            <a:r>
              <a:rPr lang="en-US" b="1" dirty="0" smtClean="0">
                <a:solidFill>
                  <a:schemeClr val="accent2"/>
                </a:solidFill>
              </a:rPr>
              <a:t>It is the officers</a:t>
            </a:r>
            <a:r>
              <a:rPr lang="en-US" b="1" dirty="0">
                <a:solidFill>
                  <a:schemeClr val="accent2"/>
                </a:solidFill>
              </a:rPr>
              <a:t>' idea to look for a new wife and </a:t>
            </a:r>
            <a:r>
              <a:rPr lang="en-US" b="1" dirty="0" smtClean="0">
                <a:solidFill>
                  <a:schemeClr val="accent2"/>
                </a:solidFill>
              </a:rPr>
              <a:t>to look </a:t>
            </a:r>
            <a:r>
              <a:rPr lang="en-US" b="1" dirty="0">
                <a:solidFill>
                  <a:schemeClr val="accent2"/>
                </a:solidFill>
              </a:rPr>
              <a:t>in all of Israel. </a:t>
            </a:r>
            <a:endParaRPr lang="en-US" b="1" dirty="0" smtClean="0">
              <a:solidFill>
                <a:schemeClr val="accent2"/>
              </a:solidFill>
            </a:endParaRPr>
          </a:p>
          <a:p>
            <a:r>
              <a:rPr lang="en-US" b="1" dirty="0" smtClean="0">
                <a:solidFill>
                  <a:schemeClr val="accent4"/>
                </a:solidFill>
              </a:rPr>
              <a:t>It is part </a:t>
            </a:r>
            <a:r>
              <a:rPr lang="en-US" b="1" dirty="0">
                <a:solidFill>
                  <a:schemeClr val="accent4"/>
                </a:solidFill>
              </a:rPr>
              <a:t>of the campaign to bring down </a:t>
            </a:r>
            <a:r>
              <a:rPr lang="en-US" b="1" dirty="0" err="1">
                <a:solidFill>
                  <a:schemeClr val="accent4"/>
                </a:solidFill>
              </a:rPr>
              <a:t>Shlomo</a:t>
            </a:r>
            <a:r>
              <a:rPr lang="en-US" b="1" dirty="0">
                <a:solidFill>
                  <a:schemeClr val="accent4"/>
                </a:solidFill>
              </a:rPr>
              <a:t> in </a:t>
            </a:r>
            <a:r>
              <a:rPr lang="en-US" b="1" dirty="0" err="1">
                <a:solidFill>
                  <a:schemeClr val="accent4"/>
                </a:solidFill>
              </a:rPr>
              <a:t>favour</a:t>
            </a:r>
            <a:r>
              <a:rPr lang="en-US" b="1" dirty="0">
                <a:solidFill>
                  <a:schemeClr val="accent4"/>
                </a:solidFill>
              </a:rPr>
              <a:t> of </a:t>
            </a:r>
            <a:r>
              <a:rPr lang="en-US" b="1" dirty="0" err="1" smtClean="0">
                <a:solidFill>
                  <a:schemeClr val="accent4"/>
                </a:solidFill>
              </a:rPr>
              <a:t>Adoniya</a:t>
            </a:r>
            <a:r>
              <a:rPr lang="en-US" b="1" dirty="0" smtClean="0">
                <a:solidFill>
                  <a:schemeClr val="accent4"/>
                </a:solidFill>
              </a:rPr>
              <a:t>. </a:t>
            </a:r>
            <a:endParaRPr lang="en-US" dirty="0">
              <a:solidFill>
                <a:schemeClr val="accent4"/>
              </a:solidFill>
            </a:endParaRPr>
          </a:p>
          <a:p>
            <a:r>
              <a:rPr lang="en-US" b="1" dirty="0">
                <a:solidFill>
                  <a:schemeClr val="accent2"/>
                </a:solidFill>
              </a:rPr>
              <a:t>David is not sure. David </a:t>
            </a:r>
            <a:r>
              <a:rPr lang="en-US" b="1" dirty="0" smtClean="0">
                <a:solidFill>
                  <a:schemeClr val="accent2"/>
                </a:solidFill>
              </a:rPr>
              <a:t>is not </a:t>
            </a:r>
            <a:r>
              <a:rPr lang="en-US" b="1" dirty="0">
                <a:solidFill>
                  <a:schemeClr val="accent2"/>
                </a:solidFill>
              </a:rPr>
              <a:t>saying anything and so </a:t>
            </a:r>
            <a:r>
              <a:rPr lang="en-US" b="1" dirty="0" err="1" smtClean="0">
                <a:solidFill>
                  <a:schemeClr val="accent2"/>
                </a:solidFill>
              </a:rPr>
              <a:t>Adoniya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makes a power move before it's too late. </a:t>
            </a:r>
            <a:endParaRPr lang="en-US" b="1" dirty="0" smtClean="0">
              <a:solidFill>
                <a:schemeClr val="accent2"/>
              </a:solidFill>
            </a:endParaRPr>
          </a:p>
          <a:p>
            <a:r>
              <a:rPr lang="en-US" b="1" dirty="0" smtClean="0">
                <a:solidFill>
                  <a:schemeClr val="accent4"/>
                </a:solidFill>
              </a:rPr>
              <a:t>G-d </a:t>
            </a:r>
            <a:r>
              <a:rPr lang="en-US" b="1" dirty="0">
                <a:solidFill>
                  <a:schemeClr val="accent4"/>
                </a:solidFill>
              </a:rPr>
              <a:t>makes </a:t>
            </a:r>
            <a:r>
              <a:rPr lang="en-US" b="1" dirty="0" smtClean="0">
                <a:solidFill>
                  <a:schemeClr val="accent4"/>
                </a:solidFill>
              </a:rPr>
              <a:t>decisions </a:t>
            </a:r>
            <a:r>
              <a:rPr lang="en-US" b="1" dirty="0">
                <a:solidFill>
                  <a:schemeClr val="accent4"/>
                </a:solidFill>
              </a:rPr>
              <a:t>through </a:t>
            </a:r>
            <a:r>
              <a:rPr lang="en-US" b="1" dirty="0" err="1">
                <a:solidFill>
                  <a:schemeClr val="accent4"/>
                </a:solidFill>
              </a:rPr>
              <a:t>Natan</a:t>
            </a:r>
            <a:r>
              <a:rPr lang="en-US" b="1" dirty="0">
                <a:solidFill>
                  <a:schemeClr val="accent4"/>
                </a:solidFill>
              </a:rPr>
              <a:t> and so </a:t>
            </a:r>
            <a:r>
              <a:rPr lang="en-US" b="1" dirty="0" err="1" smtClean="0">
                <a:solidFill>
                  <a:schemeClr val="accent4"/>
                </a:solidFill>
              </a:rPr>
              <a:t>Batsheva</a:t>
            </a:r>
            <a:r>
              <a:rPr lang="en-US" b="1" dirty="0" smtClean="0">
                <a:solidFill>
                  <a:schemeClr val="accent4"/>
                </a:solidFill>
              </a:rPr>
              <a:t> </a:t>
            </a:r>
            <a:r>
              <a:rPr lang="en-US" b="1" dirty="0">
                <a:solidFill>
                  <a:schemeClr val="accent4"/>
                </a:solidFill>
              </a:rPr>
              <a:t>goes to </a:t>
            </a:r>
            <a:r>
              <a:rPr lang="en-US" b="1" dirty="0" err="1">
                <a:solidFill>
                  <a:schemeClr val="accent4"/>
                </a:solidFill>
              </a:rPr>
              <a:t>Natan</a:t>
            </a:r>
            <a:r>
              <a:rPr lang="en-US" b="1" dirty="0">
                <a:solidFill>
                  <a:schemeClr val="accent4"/>
                </a:solidFill>
              </a:rPr>
              <a:t>. </a:t>
            </a:r>
            <a:endParaRPr lang="en-US" b="1" dirty="0" smtClean="0">
              <a:solidFill>
                <a:schemeClr val="accent4"/>
              </a:solidFill>
            </a:endParaRPr>
          </a:p>
          <a:p>
            <a:r>
              <a:rPr lang="en-US" b="1" dirty="0" smtClean="0">
                <a:solidFill>
                  <a:schemeClr val="accent2"/>
                </a:solidFill>
              </a:rPr>
              <a:t>As </a:t>
            </a:r>
            <a:r>
              <a:rPr lang="en-US" b="1" dirty="0">
                <a:solidFill>
                  <a:schemeClr val="accent2"/>
                </a:solidFill>
              </a:rPr>
              <a:t>soon as David makes decision, </a:t>
            </a:r>
            <a:r>
              <a:rPr lang="en-US" b="1" dirty="0" err="1">
                <a:solidFill>
                  <a:schemeClr val="accent2"/>
                </a:solidFill>
              </a:rPr>
              <a:t>Adoniyahu</a:t>
            </a:r>
            <a:r>
              <a:rPr lang="en-US" b="1" dirty="0">
                <a:solidFill>
                  <a:schemeClr val="accent2"/>
                </a:solidFill>
              </a:rPr>
              <a:t> accepts </a:t>
            </a:r>
            <a:r>
              <a:rPr lang="en-US" b="1" dirty="0" smtClean="0">
                <a:solidFill>
                  <a:schemeClr val="accent2"/>
                </a:solidFill>
              </a:rPr>
              <a:t>it.</a:t>
            </a:r>
            <a:endParaRPr lang="en-US" dirty="0">
              <a:solidFill>
                <a:schemeClr val="accent2"/>
              </a:solidFill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1158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5344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chemeClr val="accent6"/>
                </a:solidFill>
              </a:rPr>
              <a:t>Perek 2 – </a:t>
            </a:r>
            <a:r>
              <a:rPr lang="en-US" b="1" dirty="0" smtClean="0">
                <a:solidFill>
                  <a:schemeClr val="accent6"/>
                </a:solidFill>
              </a:rPr>
              <a:t>‘The Godfather’ - sounds </a:t>
            </a:r>
            <a:r>
              <a:rPr lang="en-US" b="1" dirty="0">
                <a:solidFill>
                  <a:schemeClr val="accent6"/>
                </a:solidFill>
              </a:rPr>
              <a:t>like a hit list. </a:t>
            </a:r>
            <a:endParaRPr lang="en-US" b="1" dirty="0" smtClean="0">
              <a:solidFill>
                <a:schemeClr val="accent6"/>
              </a:solidFill>
            </a:endParaRPr>
          </a:p>
          <a:p>
            <a:r>
              <a:rPr lang="en-US" b="1" dirty="0" smtClean="0">
                <a:solidFill>
                  <a:schemeClr val="accent5"/>
                </a:solidFill>
              </a:rPr>
              <a:t>This doesn't </a:t>
            </a:r>
            <a:r>
              <a:rPr lang="en-US" b="1" dirty="0">
                <a:solidFill>
                  <a:schemeClr val="accent5"/>
                </a:solidFill>
              </a:rPr>
              <a:t>make sense if </a:t>
            </a:r>
            <a:r>
              <a:rPr lang="en-US" b="1" dirty="0" err="1" smtClean="0">
                <a:solidFill>
                  <a:schemeClr val="accent5"/>
                </a:solidFill>
              </a:rPr>
              <a:t>Shlomo</a:t>
            </a:r>
            <a:r>
              <a:rPr lang="en-US" b="1" dirty="0" smtClean="0">
                <a:solidFill>
                  <a:schemeClr val="accent5"/>
                </a:solidFill>
              </a:rPr>
              <a:t> </a:t>
            </a:r>
            <a:r>
              <a:rPr lang="en-US" b="1" dirty="0">
                <a:solidFill>
                  <a:schemeClr val="accent5"/>
                </a:solidFill>
              </a:rPr>
              <a:t>needs to be a man of peace. </a:t>
            </a:r>
            <a:endParaRPr lang="en-US" b="1" dirty="0" smtClean="0">
              <a:solidFill>
                <a:schemeClr val="accent5"/>
              </a:solidFill>
            </a:endParaRPr>
          </a:p>
          <a:p>
            <a:r>
              <a:rPr lang="en-US" b="1" dirty="0" smtClean="0">
                <a:solidFill>
                  <a:schemeClr val="accent6"/>
                </a:solidFill>
              </a:rPr>
              <a:t>These </a:t>
            </a:r>
            <a:r>
              <a:rPr lang="en-US" b="1" dirty="0">
                <a:solidFill>
                  <a:schemeClr val="accent6"/>
                </a:solidFill>
              </a:rPr>
              <a:t>four people are an obstacle to stability in the kingdom. </a:t>
            </a:r>
            <a:endParaRPr lang="en-US" dirty="0">
              <a:solidFill>
                <a:schemeClr val="accent6"/>
              </a:solidFill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7080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Geula</a:t>
            </a:r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Thematic, not just Genetic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he-IL" b="1" dirty="0" smtClean="0">
                <a:cs typeface="David" pitchFamily="34" charset="-79"/>
              </a:rPr>
              <a:t>שמואל ב פרק ח</a:t>
            </a:r>
            <a:endParaRPr lang="en-US" b="1" dirty="0" smtClean="0">
              <a:cs typeface="David" pitchFamily="34" charset="-79"/>
            </a:endParaRPr>
          </a:p>
          <a:p>
            <a:pPr marL="0" indent="0" algn="r">
              <a:buNone/>
            </a:pPr>
            <a:r>
              <a:rPr lang="he-IL" b="1" dirty="0" smtClean="0">
                <a:cs typeface="David" pitchFamily="34" charset="-79"/>
              </a:rPr>
              <a:t>טו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וַיִּמְלֹךְ דָּוִד עַל-כָּל-יִשְׂרָאֵל וַיְהִי דָוִד עֹשֶׂה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מִשְׁפָּט וּצְדָקָה </a:t>
            </a:r>
            <a:r>
              <a:rPr lang="he-IL" dirty="0">
                <a:cs typeface="David" pitchFamily="34" charset="-79"/>
              </a:rPr>
              <a:t>לְכָל-עַמּוֹ.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בראשית יח</a:t>
            </a: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וְאַבְרָהָם הָיוֹ יִהְיֶה לְגוֹי גָּדוֹל וְעָצוּם וְנִבְרְכוּ-בוֹ כֹּל גּוֹיֵי הָאָרֶץ.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כִּי יְדַעְתִּיו לְמַעַן אֲשֶׁר יְצַוֶּה אֶת-בָּנָיו וְאֶת-בֵּיתוֹ אַחֲרָיו וְשָׁמְרוּ דֶּרֶךְ יְהוָה לַעֲשׂוֹת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צְדָקָה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וּמִשְׁפָּט</a:t>
            </a:r>
            <a:r>
              <a:rPr lang="he-IL" dirty="0">
                <a:cs typeface="David" pitchFamily="34" charset="-79"/>
              </a:rPr>
              <a:t> לְמַעַן הָבִיא יְהוָה עַל-אַבְרָהָם אֵת אֲשֶׁר-דִּבֶּר עָלָיו</a:t>
            </a:r>
            <a:r>
              <a:rPr lang="he-IL" dirty="0" smtClean="0">
                <a:cs typeface="David" pitchFamily="34" charset="-79"/>
              </a:rPr>
              <a:t>.</a:t>
            </a:r>
            <a:r>
              <a:rPr lang="en-GB" dirty="0">
                <a:cs typeface="David" pitchFamily="34" charset="-79"/>
              </a:rPr>
              <a:t> </a:t>
            </a:r>
            <a:endParaRPr lang="en-US" dirty="0"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8045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תהלים עב</a:t>
            </a:r>
            <a:b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The Special Relationship between David and </a:t>
            </a:r>
            <a:r>
              <a:rPr lang="en-GB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Shlomo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לִשְׁלֹמֹה אֱלֹהִים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מִשְׁפָּטֶיךָ</a:t>
            </a:r>
            <a:r>
              <a:rPr lang="he-IL" sz="2000" dirty="0">
                <a:cs typeface="David" pitchFamily="34" charset="-79"/>
              </a:rPr>
              <a:t> לְמֶלֶךְ תֵּן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וְצִדְקָתְךָ</a:t>
            </a:r>
            <a:r>
              <a:rPr lang="he-IL" sz="2000" dirty="0">
                <a:cs typeface="David" pitchFamily="34" charset="-79"/>
              </a:rPr>
              <a:t> לְבֶן-מֶלֶךְ</a:t>
            </a:r>
            <a:r>
              <a:rPr lang="he-IL" sz="2000" dirty="0" smtClean="0">
                <a:cs typeface="David" pitchFamily="34" charset="-79"/>
              </a:rPr>
              <a:t>.</a:t>
            </a:r>
            <a:r>
              <a:rPr lang="en-GB" sz="2000" dirty="0" smtClean="0">
                <a:cs typeface="David" pitchFamily="34" charset="-79"/>
              </a:rPr>
              <a:t> 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יָדִין עַמְּךָ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בְצֶדֶק</a:t>
            </a:r>
            <a:r>
              <a:rPr lang="he-IL" sz="2000" dirty="0">
                <a:cs typeface="David" pitchFamily="34" charset="-79"/>
              </a:rPr>
              <a:t> וַעֲנִיֶּיךָ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בְמִשְׁפָּט</a:t>
            </a:r>
            <a:r>
              <a:rPr lang="he-IL" sz="2000" dirty="0">
                <a:cs typeface="David" pitchFamily="34" charset="-79"/>
              </a:rPr>
              <a:t>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יִשְׂאוּ הָרִים שָׁלוֹם לָעָם וּגְבָעוֹת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בִּצְדָקָה</a:t>
            </a:r>
            <a:r>
              <a:rPr lang="he-IL" sz="2000" dirty="0">
                <a:cs typeface="David" pitchFamily="34" charset="-79"/>
              </a:rPr>
              <a:t>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יִשְׁפֹּט עֲנִיֵּי-עָם יוֹשִׁיעַ לִבְנֵי אֶבְיוֹן וִידַכֵּא עוֹשֵׁק.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יִירָאוּךָ עִם-שָׁמֶשׁ וְלִפְנֵי יָרֵחַ דּוֹר דּוֹרִים.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יֵרֵד כְּמָטָר עַל-גֵּז כִּרְבִיבִים זַרְזִיף אָרֶץ. </a:t>
            </a: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יִפְרַח-בְּיָמָיו צַדִּיק וְרֹב שָׁלוֹם עַד-בְּלִי יָרֵחַ. </a:t>
            </a: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וְיֵרְדְּ מִיָּם עַד-יָם וּמִנָּהָר עַד-אַפְסֵי-אָרֶץ. </a:t>
            </a: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לְפָנָיו יִכְרְעוּ צִיִּים וְאֹיְבָיו עָפָר יְלַחֵכוּ.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מַלְכֵי תַרְשִׁישׁ וְאִיִּים מִנְחָה </a:t>
            </a:r>
            <a:r>
              <a:rPr lang="he-IL" sz="2000" b="1" dirty="0" smtClean="0">
                <a:solidFill>
                  <a:schemeClr val="accent4"/>
                </a:solidFill>
                <a:cs typeface="David" pitchFamily="34" charset="-79"/>
              </a:rPr>
              <a:t>יָשִׁיבוּ מַלְכֵי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שְׁבָא וּסְבָא אֶשְׁכָּר </a:t>
            </a:r>
            <a:endParaRPr lang="he-IL" sz="20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4"/>
                </a:solidFill>
                <a:cs typeface="David" pitchFamily="34" charset="-79"/>
              </a:rPr>
              <a:t>יַקְרִיבוּ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וְיִשְׁתַּחֲווּ-לוֹ כָל-מְלָכִים כָּל-גּוֹיִם יַעַבְדוּהוּ.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כִּי-יַצִּיל אֶבְיוֹן מְשַׁוֵּעַ וְעָנִי וְאֵין-עֹזֵר לוֹ.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יג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יָחֹס עַל-דַּל וְאֶבְיוֹן וְנַפְשׁוֹת אֶבְיוֹנִים יוֹשִׁיעַ.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752600"/>
            <a:ext cx="3886200" cy="1143000"/>
          </a:xfrm>
          <a:prstGeom prst="rightArrowCallout">
            <a:avLst>
              <a:gd name="adj1" fmla="val 13796"/>
              <a:gd name="adj2" fmla="val 25000"/>
              <a:gd name="adj3" fmla="val 17157"/>
              <a:gd name="adj4" fmla="val 9055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David hopes that G-d will bless </a:t>
            </a:r>
            <a:r>
              <a:rPr lang="en-GB" sz="2000" dirty="0" err="1" smtClean="0"/>
              <a:t>Shlomo</a:t>
            </a:r>
            <a:r>
              <a:rPr lang="en-GB" sz="2000" dirty="0" smtClean="0"/>
              <a:t> with the ability to rule with </a:t>
            </a:r>
            <a:r>
              <a:rPr lang="en-GB" sz="2000" dirty="0" err="1" smtClean="0"/>
              <a:t>tzedek</a:t>
            </a:r>
            <a:r>
              <a:rPr lang="en-GB" sz="2000" dirty="0" smtClean="0"/>
              <a:t> and </a:t>
            </a:r>
            <a:r>
              <a:rPr lang="en-GB" sz="2000" dirty="0" err="1" smtClean="0"/>
              <a:t>mishpat</a:t>
            </a:r>
            <a:r>
              <a:rPr lang="en-GB" sz="2000" dirty="0" smtClean="0"/>
              <a:t>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2971800"/>
            <a:ext cx="3886200" cy="609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074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He should get rid of oppression. 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4267200"/>
            <a:ext cx="3657600" cy="2362200"/>
          </a:xfrm>
          <a:prstGeom prst="rightArrowCallout">
            <a:avLst>
              <a:gd name="adj1" fmla="val 16397"/>
              <a:gd name="adj2" fmla="val 25000"/>
              <a:gd name="adj3" fmla="val 14555"/>
              <a:gd name="adj4" fmla="val 87596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Kings and queens will come from faraway countries, bringing presents. They will be in awe of Israel because of the way they treat the poor and needy.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87076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32619"/>
            <a:ext cx="8534400" cy="5592763"/>
          </a:xfrm>
        </p:spPr>
        <p:txBody>
          <a:bodyPr anchor="ctr">
            <a:noAutofit/>
          </a:bodyPr>
          <a:lstStyle/>
          <a:p>
            <a:r>
              <a:rPr lang="en-GB" sz="3600" b="1" dirty="0" err="1" smtClean="0">
                <a:solidFill>
                  <a:schemeClr val="accent6"/>
                </a:solidFill>
                <a:cs typeface="David" pitchFamily="34" charset="-79"/>
              </a:rPr>
              <a:t>Shlomo</a:t>
            </a:r>
            <a:r>
              <a:rPr lang="en-GB" sz="3600" b="1" dirty="0" smtClean="0">
                <a:solidFill>
                  <a:schemeClr val="accent6"/>
                </a:solidFill>
                <a:cs typeface="David" pitchFamily="34" charset="-79"/>
              </a:rPr>
              <a:t> asks for wisdom to judge the people – he sees wisdom as a tool rather than a value in itself. </a:t>
            </a:r>
            <a:endParaRPr lang="en-US" sz="3600" b="1" dirty="0">
              <a:solidFill>
                <a:schemeClr val="accent6"/>
              </a:solidFill>
              <a:cs typeface="David" pitchFamily="34" charset="-79"/>
            </a:endParaRPr>
          </a:p>
          <a:p>
            <a:r>
              <a:rPr lang="en-GB" sz="3600" b="1" dirty="0" smtClean="0">
                <a:solidFill>
                  <a:schemeClr val="accent5"/>
                </a:solidFill>
                <a:cs typeface="David" pitchFamily="34" charset="-79"/>
              </a:rPr>
              <a:t>With the story of the baby, the women were </a:t>
            </a:r>
            <a:r>
              <a:rPr lang="he-IL" sz="3600" b="1" dirty="0" smtClean="0">
                <a:solidFill>
                  <a:schemeClr val="accent5"/>
                </a:solidFill>
                <a:cs typeface="David" pitchFamily="34" charset="-79"/>
              </a:rPr>
              <a:t>זונות</a:t>
            </a:r>
            <a:r>
              <a:rPr lang="en-GB" sz="3600" b="1" dirty="0" smtClean="0">
                <a:solidFill>
                  <a:schemeClr val="accent5"/>
                </a:solidFill>
                <a:cs typeface="David" pitchFamily="34" charset="-79"/>
              </a:rPr>
              <a:t>, the bottom of society.</a:t>
            </a:r>
          </a:p>
          <a:p>
            <a:r>
              <a:rPr lang="en-GB" sz="3600" b="1" dirty="0" smtClean="0">
                <a:solidFill>
                  <a:schemeClr val="accent6"/>
                </a:solidFill>
                <a:cs typeface="David" pitchFamily="34" charset="-79"/>
              </a:rPr>
              <a:t>The King takes care </a:t>
            </a:r>
            <a:r>
              <a:rPr lang="en-GB" sz="3600" b="1" dirty="0">
                <a:solidFill>
                  <a:schemeClr val="accent6"/>
                </a:solidFill>
                <a:cs typeface="David" pitchFamily="34" charset="-79"/>
              </a:rPr>
              <a:t>to spend time and use his wisdom even amongst the bottom rung of the ladder. </a:t>
            </a:r>
            <a:endParaRPr lang="en-US" sz="36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sz="36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923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י</a:t>
            </a:r>
            <a:b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The Delegation of the Queen of Sheba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49530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וּמַלְכַּת-שְׁבָא שֹׁמַעַת </a:t>
            </a:r>
            <a:r>
              <a:rPr lang="he-IL" dirty="0">
                <a:cs typeface="David" pitchFamily="34" charset="-79"/>
              </a:rPr>
              <a:t>אֶת-שֵׁמַע שְׁלֹמֹה לְשֵׁם יְהוָה וַתָּבֹא לְנַסֹּתוֹ בְּחִידוֹת.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וַתָּבֹא יְרוּשָׁלְַמָה בְּחַיִל כָּבֵד מְאֹד גְּמַלִּים נֹשְׂאִים בְּשָׂמִים וְזָהָב רַב-מְאֹד וְאֶבֶן יְקָרָה וַתָּבֹא אֶל-שְׁלֹמֹה וַתְּדַבֵּר אֵלָיו אֵת כָּל-אֲשֶׁר הָיָה עִם-לְבָבָהּ.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וַיַּגֶּד-לָהּ שְׁלֹמֹה אֶת-כָּל-דְּבָרֶיהָ לֹא-הָיָה דָּבָר נֶעְלָם מִן-הַמֶּלֶךְ אֲשֶׁר לֹא הִגִּיד לָהּ.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וַתֵּרֶא מַלְכַּת-שְׁבָא אֵת כָּל-חָכְמַת שְׁלֹמֹה וְהַבַּיִת אֲשֶׁר בָּנָה.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וּמַאֲכַל שֻׁלְחָנוֹ וּמוֹשַׁב עֲבָדָיו וּמַעֲמַד מְשָׁרְתָו וּמַלְבֻּשֵׁיהֶם וּמַשְׁקָיו וְעֹלָתוֹ אֲשֶׁר יַעֲלֶה בֵּית יְהוָה וְלֹא-הָיָה בָהּ עוֹד רוּחַ.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וַתֹּאמֶר אֶל-הַמֶּלֶךְ אֱמֶת הָיָה הַדָּבָר אֲשֶׁר שָׁמַעְתִּי בְּאַרְצִי עַל-דְּבָרֶיךָ וְעַל-חָכְמָתֶךָ.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ז</a:t>
            </a:r>
            <a:r>
              <a:rPr lang="he-IL" dirty="0">
                <a:cs typeface="David" pitchFamily="34" charset="-79"/>
              </a:rPr>
              <a:t> וְלֹא-הֶאֱמַנְתִּי לַדְּבָרִים עַד אֲשֶׁר-בָּאתִי וַתִּרְאֶינָה עֵינַי וְהִנֵּה לֹא-הֻגַּד-לִי הַחֵצִי הוֹסַפְתָּ חָכְמָה וָטוֹב אֶל-הַשְּׁמוּעָה אֲשֶׁר שָׁמָעְתִּי.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אַשְׁרֵי אֲנָשֶׁיךָ אַשְׁרֵי עֲבָדֶיךָ אֵלֶּה הָעֹמְדִים לְפָנֶיךָ תָּמִיד הַשֹּׁמְעִים אֶת-חָכְמָתֶךָ.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יְהִי יְהוָה אֱלֹהֶיךָ בָּרוּךְ אֲשֶׁר חָפֵץ בְּךָ לְתִתְּךָ עַל-כִּסֵּא יִשְׂרָאֵל בְּאַהֲבַת יְהוָה אֶת-יִשְׂרָאֵל לְעֹלָם וַיְשִׂימְךָ לְמֶלֶךְ לַעֲשׂוֹת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מִשְׁפָּט</a:t>
            </a:r>
            <a:r>
              <a:rPr lang="he-IL" dirty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וּצְדָקָה</a:t>
            </a:r>
            <a:r>
              <a:rPr lang="he-IL" dirty="0">
                <a:cs typeface="David" pitchFamily="34" charset="-79"/>
              </a:rPr>
              <a:t>. </a:t>
            </a:r>
            <a:endParaRPr lang="en-US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6279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ג</a:t>
            </a:r>
            <a:b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Still Positive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600200"/>
            <a:ext cx="5181600" cy="4525963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cs typeface="David" pitchFamily="34" charset="-79"/>
              </a:rPr>
              <a:t>א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וַיִּתְחַתֵּן שְׁלֹמֹה אֶת-פַּרְעֹה מֶלֶךְ מִצְרָיִם וַיִּקַּח אֶת-בַּת-פַּרְעֹה וַיְבִיאֶהָ אֶל-עִיר דָּוִד עַד כַּלֹּתוֹ לִבְנוֹת אֶת-בֵּיתוֹ וְאֶת-בֵּית יְהוָה וְאֶת-חוֹמַת יְרוּשָׁלִַם סָבִיב. 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>ב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רַק הָעָם מְזַבְּחִים בַּבָּמוֹת כִּי לֹא-נִבְנָה בַיִת לְשֵׁם יְהוָה עַד הַיָּמִים הָהֵם. </a:t>
            </a: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/>
            </a:r>
            <a:b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</a:b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>ג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וַיֶּאֱהַב שְׁלֹמֹה אֶת-יְהוָה לָלֶכֶת בְּחֻקּוֹת דָּוִד אָבִיו רַק בַּבָּמוֹת הוּא מְזַבֵּחַ וּמַקְטִיר.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>ד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וַיֵּלֶךְ הַמֶּלֶךְ גִּבְעֹנָה לִזְבֹּחַ שָׁם כִּי-הִיא הַבָּמָה הַגְּדוֹלָה אֶלֶף עֹלוֹת יַעֲלֶה שְׁלֹמֹה עַל הַמִּזְבֵּחַ הַהוּא.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28600" y="1752600"/>
            <a:ext cx="2895600" cy="1371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02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Political alliance by marrying daughters of other lands.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228600" y="3733800"/>
            <a:ext cx="2895600" cy="1143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02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No Bet HaMikdash yet and so it is fine to have </a:t>
            </a:r>
            <a:r>
              <a:rPr lang="en-GB" sz="2000" dirty="0" err="1" smtClean="0"/>
              <a:t>bamot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81458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324600"/>
          </a:xfrm>
        </p:spPr>
        <p:txBody>
          <a:bodyPr anchor="ctr">
            <a:normAutofit lnSpcReduction="10000"/>
          </a:bodyPr>
          <a:lstStyle/>
          <a:p>
            <a:r>
              <a:rPr lang="en-GB" b="1" dirty="0" smtClean="0">
                <a:solidFill>
                  <a:schemeClr val="accent6"/>
                </a:solidFill>
              </a:rPr>
              <a:t>Main theme in </a:t>
            </a:r>
            <a:r>
              <a:rPr lang="en-GB" b="1" dirty="0" err="1" smtClean="0">
                <a:solidFill>
                  <a:schemeClr val="accent6"/>
                </a:solidFill>
              </a:rPr>
              <a:t>Sefer</a:t>
            </a:r>
            <a:r>
              <a:rPr lang="en-GB" b="1" dirty="0" smtClean="0">
                <a:solidFill>
                  <a:schemeClr val="accent6"/>
                </a:solidFill>
              </a:rPr>
              <a:t> </a:t>
            </a:r>
            <a:r>
              <a:rPr lang="en-GB" b="1" dirty="0" err="1" smtClean="0">
                <a:solidFill>
                  <a:schemeClr val="accent6"/>
                </a:solidFill>
              </a:rPr>
              <a:t>Melachim</a:t>
            </a:r>
            <a:r>
              <a:rPr lang="en-GB" b="1" dirty="0" smtClean="0">
                <a:solidFill>
                  <a:schemeClr val="accent6"/>
                </a:solidFill>
              </a:rPr>
              <a:t> is Bet HaMikdash.</a:t>
            </a:r>
          </a:p>
          <a:p>
            <a:r>
              <a:rPr lang="en-GB" b="1" dirty="0" smtClean="0">
                <a:solidFill>
                  <a:schemeClr val="accent4"/>
                </a:solidFill>
              </a:rPr>
              <a:t>Another theme in the </a:t>
            </a:r>
            <a:r>
              <a:rPr lang="en-GB" b="1" dirty="0" err="1" smtClean="0">
                <a:solidFill>
                  <a:schemeClr val="accent4"/>
                </a:solidFill>
              </a:rPr>
              <a:t>Sefer</a:t>
            </a:r>
            <a:r>
              <a:rPr lang="en-GB" b="1" dirty="0" smtClean="0">
                <a:solidFill>
                  <a:schemeClr val="accent4"/>
                </a:solidFill>
              </a:rPr>
              <a:t> with the Bet HaMikdash in the background is the split between Yehuda and Yisrael.</a:t>
            </a:r>
          </a:p>
          <a:p>
            <a:r>
              <a:rPr lang="en-GB" b="1" dirty="0" err="1" smtClean="0">
                <a:solidFill>
                  <a:schemeClr val="accent6"/>
                </a:solidFill>
              </a:rPr>
              <a:t>Yehudah</a:t>
            </a:r>
            <a:r>
              <a:rPr lang="en-GB" b="1" dirty="0" smtClean="0">
                <a:solidFill>
                  <a:schemeClr val="accent6"/>
                </a:solidFill>
              </a:rPr>
              <a:t> have the Bet HaMikdash, but Yisrael make their Bet HaMikdash at the </a:t>
            </a:r>
            <a:r>
              <a:rPr lang="en-GB" b="1" dirty="0" err="1" smtClean="0">
                <a:solidFill>
                  <a:schemeClr val="accent6"/>
                </a:solidFill>
              </a:rPr>
              <a:t>bamot</a:t>
            </a:r>
            <a:r>
              <a:rPr lang="en-GB" b="1" dirty="0" smtClean="0">
                <a:solidFill>
                  <a:schemeClr val="accent6"/>
                </a:solidFill>
              </a:rPr>
              <a:t> in Bet El and Dan. </a:t>
            </a:r>
            <a:endParaRPr lang="en-US" b="1" dirty="0">
              <a:solidFill>
                <a:schemeClr val="accent6"/>
              </a:solidFill>
            </a:endParaRPr>
          </a:p>
          <a:p>
            <a:r>
              <a:rPr lang="en-GB" b="1" dirty="0">
                <a:solidFill>
                  <a:schemeClr val="accent4"/>
                </a:solidFill>
              </a:rPr>
              <a:t>David </a:t>
            </a:r>
            <a:r>
              <a:rPr lang="en-GB" b="1" dirty="0" smtClean="0">
                <a:solidFill>
                  <a:schemeClr val="accent4"/>
                </a:solidFill>
              </a:rPr>
              <a:t>is the </a:t>
            </a:r>
            <a:r>
              <a:rPr lang="en-GB" b="1" dirty="0">
                <a:solidFill>
                  <a:schemeClr val="accent4"/>
                </a:solidFill>
              </a:rPr>
              <a:t>benchmark for </a:t>
            </a:r>
            <a:r>
              <a:rPr lang="en-GB" b="1" dirty="0" smtClean="0">
                <a:solidFill>
                  <a:schemeClr val="accent4"/>
                </a:solidFill>
              </a:rPr>
              <a:t>good; </a:t>
            </a:r>
            <a:r>
              <a:rPr lang="en-GB" b="1" dirty="0" err="1" smtClean="0">
                <a:solidFill>
                  <a:schemeClr val="accent4"/>
                </a:solidFill>
              </a:rPr>
              <a:t>Yeravam</a:t>
            </a:r>
            <a:r>
              <a:rPr lang="en-GB" b="1" dirty="0" smtClean="0">
                <a:solidFill>
                  <a:schemeClr val="accent4"/>
                </a:solidFill>
              </a:rPr>
              <a:t> for </a:t>
            </a:r>
            <a:r>
              <a:rPr lang="en-GB" b="1" dirty="0">
                <a:solidFill>
                  <a:schemeClr val="accent4"/>
                </a:solidFill>
              </a:rPr>
              <a:t>bad. </a:t>
            </a:r>
            <a:endParaRPr lang="en-GB" b="1" dirty="0" smtClean="0">
              <a:solidFill>
                <a:schemeClr val="accent4"/>
              </a:solidFill>
            </a:endParaRPr>
          </a:p>
          <a:p>
            <a:r>
              <a:rPr lang="en-GB" b="1" dirty="0" smtClean="0">
                <a:solidFill>
                  <a:schemeClr val="accent6"/>
                </a:solidFill>
              </a:rPr>
              <a:t>What </a:t>
            </a:r>
            <a:r>
              <a:rPr lang="en-GB" b="1" dirty="0">
                <a:solidFill>
                  <a:schemeClr val="accent6"/>
                </a:solidFill>
              </a:rPr>
              <a:t>is basis for </a:t>
            </a:r>
            <a:r>
              <a:rPr lang="en-GB" b="1" dirty="0" smtClean="0">
                <a:solidFill>
                  <a:schemeClr val="accent6"/>
                </a:solidFill>
              </a:rPr>
              <a:t>the pass/fail </a:t>
            </a:r>
            <a:r>
              <a:rPr lang="en-GB" b="1" dirty="0">
                <a:solidFill>
                  <a:schemeClr val="accent6"/>
                </a:solidFill>
              </a:rPr>
              <a:t>system? What makes a king good/bad</a:t>
            </a:r>
            <a:r>
              <a:rPr lang="en-GB" b="1" dirty="0" smtClean="0">
                <a:solidFill>
                  <a:schemeClr val="accent6"/>
                </a:solidFill>
              </a:rPr>
              <a:t>?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81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י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GB" b="1" u="sng" dirty="0" err="1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Shlomo’s</a:t>
            </a:r>
            <a:r>
              <a:rPr lang="en-GB" b="1" u="sng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Wealth – still positive</a:t>
            </a:r>
            <a:endParaRPr lang="he-IL" b="1" u="sng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וַיְהִי מִשְׁקַל הַזָּהָב אֲשֶׁר-בָּא לִשְׁלֹמֹה בְּשָׁנָה אֶחָת שֵׁשׁ מֵאוֹת שִׁשִּׁים וָשֵׁשׁ כִּכַּר זָהָב.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לְבַד מֵאַנְשֵׁי הַתָּרִים וּמִסְחַר הָרֹכְלִים וְכָל-מַלְכֵי הָעֶרֶב וּפַחוֹת הָאָרֶץ.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וַיַּעַשׂ הַמֶּלֶךְ שְׁלֹמֹה מָאתַיִם צִנָּה זָהָב שָׁחוּט שֵׁשׁ-מֵאוֹת זָהָב יַעֲלֶה עַל-הַצִּנָּה הָאֶחָת.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וּשְׁלֹשׁ-מֵאוֹת מָגִנִּים זָהָב שָׁחוּט שְׁלֹשֶׁת מָנִים זָהָב יַעֲלֶה עַל-הַמָּגֵן הָאֶחָת וַיִּתְּנֵם הַמֶּלֶךְ בֵּית יַעַר הַלְּבָנוֹן.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u="sng" dirty="0" err="1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Shlomo’s</a:t>
            </a:r>
            <a:r>
              <a:rPr lang="en-GB" b="1" u="sng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Throne - still positive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וַיַּעַשׂ הַמֶּלֶךְ כִּסֵּא-שֵׁן גָּדוֹל וַיְצַפֵּהוּ זָהָב מוּפָז.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שֵׁשׁ מַעֲלוֹת לַכִּסֵּה וְרֹאשׁ-עָגֹל לַכִּסֵּה מֵאַחֲרָיו וְיָדֹת מִזֶּה וּמִזֶּה אֶל-מְקוֹם הַשָּׁבֶת וּשְׁנַיִם אֲרָיוֹת עֹמְדִים אֵצֶל הַיָּדוֹת.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וּשְׁנֵים עָשָׂר אֲרָיִים עֹמְדִים שָׁם עַל-שֵׁשׁ הַמַּעֲלוֹת מִזֶּה וּמִזֶּה לֹא-נַעֲשָׂה כֵן לְכָל-מַמְלָכוֹת.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וְכֹל כְּלֵי מַשְׁקֵה הַמֶּלֶךְ שְׁלֹמֹה זָהָב וְכֹל כְּלֵי בֵּית-יַעַר הַלְּבָנוֹן זָהָב סָגוּר אֵין כֶּסֶף לֹא נֶחְשָׁב בִּימֵי שְׁלֹמֹה לִמְאוּמָה.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כִּי אֳנִי תַרְשִׁישׁ לַמֶּלֶךְ בַּיָּם עִם אֳנִי חִירָם אַחַת לְשָׁלֹשׁ שָׁנִים תָּבוֹא אֳנִי תַרְשִׁישׁ נֹשְׂאֵת זָהָב וָכֶסֶף שֶׁנְהַבִּים וְקֹפִים וְתֻכִּיִּים.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וַיִּגְדַּל הַמֶּלֶךְ שְׁלֹמֹה מִכֹּל מַלְכֵי הָאָרֶץ לְעֹשֶׁר וּלְחָכְמָה.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וְכָל-הָאָרֶץ מְבַקְשִׁים אֶת-פְּנֵי שְׁלֹמֹה לִשְׁמֹעַ אֶת-חָכְמָתוֹ אֲשֶׁר-נָתַן אֱלֹהִים בְּלִבּוֹ.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כה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וְהֵמָּה מְבִאִים אִישׁ מִנְחָתוֹ כְּלֵי כֶסֶף וּכְלֵי זָהָב וּשְׂלָמוֹת וְנֵשֶׁק וּבְשָׂמִים סוּסִים וּפְרָדִים דְּבַר-שָׁנָה בְּשָׁנָה.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en-GB" b="1" u="sng" dirty="0" err="1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Shlomo’s</a:t>
            </a:r>
            <a:r>
              <a:rPr lang="en-GB" b="1" u="sng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Horses – still positive</a:t>
            </a:r>
            <a:endParaRPr lang="he-IL" b="1" u="sng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וַיֶּאֱסֹף שְׁלֹמֹה רֶכֶב וּפָרָשִׁים וַיְהִי-לוֹ אֶלֶף וְאַרְבַּע-מֵאוֹת רֶכֶב וּשְׁנֵים-עָשָׂר אֶלֶף פָּרָשִׁים וַיַּנְחֵם בְּעָרֵי הָרֶכֶב וְעִם-הַמֶּלֶךְ בִּירוּשָׁלִָם.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וַיִּתֵּן הַמֶּלֶךְ אֶת-הַכֶּסֶף בִּירוּשָׁלִַם כָּאֲבָנִים וְאֵת הָאֲרָזִים נָתַן כַּשִּׁקְמִים אֲשֶׁר-בַּשְּׁפֵלָה לָרֹב.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וּמוֹצָא הַסּוּסִים אֲשֶׁר לִשְׁלֹמֹה מִמִּצְרָיִם וּמִקְוֵה סֹחֲרֵי הַמֶּלֶךְ יִקְחוּ מִקְוֵה בִּמְחִיר.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וַתַּעֲלֶה וַתֵּצֵא מֶרְכָּבָה מִמִּצְרַיִם בְּשֵׁשׁ מֵאוֹת כֶּסֶף וְסוּס בַּחֲמִשִּׁים וּמֵאָה וְכֵן לְכָל-מַלְכֵי הַחִתִּים וּלְמַלְכֵי אֲרָם בְּיָדָם יֹצִאוּ. </a:t>
            </a:r>
          </a:p>
        </p:txBody>
      </p:sp>
    </p:spTree>
    <p:extLst>
      <p:ext uri="{BB962C8B-B14F-4D97-AF65-F5344CB8AC3E}">
        <p14:creationId xmlns:p14="http://schemas.microsoft.com/office/powerpoint/2010/main" val="390939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7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יא</a:t>
            </a:r>
            <a:r>
              <a:rPr lang="he-IL" sz="6700" b="1" dirty="0" smtClean="0">
                <a:solidFill>
                  <a:schemeClr val="accent3"/>
                </a:solidFill>
              </a:rPr>
              <a:t/>
            </a:r>
            <a:br>
              <a:rPr lang="he-IL" sz="6700" b="1" dirty="0" smtClean="0">
                <a:solidFill>
                  <a:schemeClr val="accent3"/>
                </a:solidFill>
              </a:rPr>
            </a:br>
            <a:r>
              <a:rPr lang="en-GB" sz="4900" b="1" dirty="0" err="1" smtClean="0">
                <a:solidFill>
                  <a:schemeClr val="accent4"/>
                </a:solidFill>
              </a:rPr>
              <a:t>Shlomo’s</a:t>
            </a:r>
            <a:r>
              <a:rPr lang="en-GB" sz="4900" b="1" dirty="0" smtClean="0">
                <a:solidFill>
                  <a:schemeClr val="accent4"/>
                </a:solidFill>
              </a:rPr>
              <a:t> Wives - Turns Negative</a:t>
            </a:r>
            <a:endParaRPr lang="he-IL" sz="4900" b="1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וְהַמֶּלֶךְ שְׁלֹמֹה אָהַב נָשִׁים נָכְרִיּוֹת רַבּוֹת וְאֶת-בַּת-פַּרְעֹה מוֹאֲבִיּוֹת עַמֳּנִיּוֹת אֲדֹמִיֹּת צֵדְנִיֹּת חִתִּיֹּת.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ב</a:t>
            </a:r>
            <a:r>
              <a:rPr lang="he-IL" dirty="0">
                <a:cs typeface="David" pitchFamily="34" charset="-79"/>
              </a:rPr>
              <a:t> מִן-הַגּוֹיִם אֲשֶׁר אָמַר-יְהוָה אֶל-בְּנֵי יִשְׂרָאֵל לֹא-תָבֹאוּ בָהֶם וְהֵם לֹא-יָבֹאוּ בָכֶם אָכֵן יַטּוּ אֶת-לְבַבְכֶם אַחֲרֵי אֱלֹהֵיהֶם בָּהֶם דָּבַק שְׁלֹמֹה לְאַהֲבָה.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ג</a:t>
            </a:r>
            <a:r>
              <a:rPr lang="he-IL" dirty="0">
                <a:cs typeface="David" pitchFamily="34" charset="-79"/>
              </a:rPr>
              <a:t> וַיְהִי-לוֹ נָשִׁים שָׂרוֹת שְׁבַע מֵאוֹת וּפִלַגְשִׁים שְׁלֹשׁ מֵאוֹת וַיַּטּוּ נָשָׁיו אֶת-לִבּוֹ.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ד</a:t>
            </a:r>
            <a:r>
              <a:rPr lang="he-IL" dirty="0">
                <a:cs typeface="David" pitchFamily="34" charset="-79"/>
              </a:rPr>
              <a:t> וַיְהִי לְעֵת זִקְנַת שְׁלֹמֹה נָשָׁיו הִטּוּ אֶת-לְבָבוֹ אַחֲרֵי אֱלֹהִים אֲחֵרִים וְלֹא-הָיָה לְבָבוֹ שָׁלֵם עִם-יְהוָה אֱלֹהָיו כִּלְבַב דָּוִיד אָבִיו.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ה</a:t>
            </a:r>
            <a:r>
              <a:rPr lang="he-IL" dirty="0">
                <a:cs typeface="David" pitchFamily="34" charset="-79"/>
              </a:rPr>
              <a:t> וַיֵּלֶךְ שְׁלֹמֹה אַחֲרֵי עַשְׁתֹּרֶת אֱלֹהֵי צִדֹנִים וְאַחֲרֵי מִלְכֹּם שִׁקֻּץ עַמֹּנִים.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ו</a:t>
            </a:r>
            <a:r>
              <a:rPr lang="he-IL" dirty="0">
                <a:cs typeface="David" pitchFamily="34" charset="-79"/>
              </a:rPr>
              <a:t> וַיַּעַשׂ שְׁלֹמֹה הָרַע בְּעֵינֵי יְהוָה וְלֹא מִלֵּא אַחֲרֵי יְהוָה כְּדָוִד אָבִיו.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6009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 anchor="ctr">
            <a:normAutofit/>
          </a:bodyPr>
          <a:lstStyle/>
          <a:p>
            <a:pPr algn="l"/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The Navi is alluding to the fact that </a:t>
            </a:r>
            <a:r>
              <a:rPr lang="en-GB" b="1" dirty="0" err="1" smtClean="0">
                <a:solidFill>
                  <a:schemeClr val="accent6"/>
                </a:solidFill>
                <a:cs typeface="David" pitchFamily="34" charset="-79"/>
              </a:rPr>
              <a:t>Shlomo</a:t>
            </a:r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 overdid </a:t>
            </a:r>
            <a:r>
              <a:rPr lang="en-GB" b="1" dirty="0" err="1" smtClean="0">
                <a:solidFill>
                  <a:schemeClr val="accent6"/>
                </a:solidFill>
                <a:cs typeface="David" pitchFamily="34" charset="-79"/>
              </a:rPr>
              <a:t>Parashat</a:t>
            </a:r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en-GB" b="1" dirty="0" err="1" smtClean="0">
                <a:solidFill>
                  <a:schemeClr val="accent6"/>
                </a:solidFill>
                <a:cs typeface="David" pitchFamily="34" charset="-79"/>
              </a:rPr>
              <a:t>Hamelech</a:t>
            </a:r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, despite his good intentions.</a:t>
            </a:r>
          </a:p>
          <a:p>
            <a:pPr algn="l"/>
            <a:r>
              <a:rPr lang="en-GB" b="1" dirty="0" err="1" smtClean="0">
                <a:solidFill>
                  <a:schemeClr val="accent5"/>
                </a:solidFill>
                <a:cs typeface="David" pitchFamily="34" charset="-79"/>
              </a:rPr>
              <a:t>Kohelet</a:t>
            </a:r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 – </a:t>
            </a:r>
            <a:r>
              <a:rPr lang="en-GB" b="1" dirty="0" err="1" smtClean="0">
                <a:solidFill>
                  <a:schemeClr val="accent5"/>
                </a:solidFill>
                <a:cs typeface="David" pitchFamily="34" charset="-79"/>
              </a:rPr>
              <a:t>Shlomo</a:t>
            </a:r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 is the paradigm for the question: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What is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the point of </a:t>
            </a:r>
            <a:r>
              <a:rPr lang="en-GB" b="1" dirty="0" err="1">
                <a:solidFill>
                  <a:schemeClr val="accent4"/>
                </a:solidFill>
                <a:cs typeface="David" pitchFamily="34" charset="-79"/>
              </a:rPr>
              <a:t>chochma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/wealth if this is where it leads you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?!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9269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 anchor="ctr"/>
          <a:lstStyle/>
          <a:p>
            <a:r>
              <a:rPr lang="en-GB" b="1" dirty="0">
                <a:solidFill>
                  <a:schemeClr val="accent5"/>
                </a:solidFill>
              </a:rPr>
              <a:t>David wanted to build the </a:t>
            </a:r>
            <a:r>
              <a:rPr lang="en-GB" b="1" dirty="0" smtClean="0">
                <a:solidFill>
                  <a:schemeClr val="accent5"/>
                </a:solidFill>
              </a:rPr>
              <a:t>Bet HaMikdash </a:t>
            </a:r>
            <a:r>
              <a:rPr lang="en-GB" b="1" dirty="0">
                <a:solidFill>
                  <a:schemeClr val="accent5"/>
                </a:solidFill>
              </a:rPr>
              <a:t>because he wanted to attribute his greatness to </a:t>
            </a:r>
            <a:r>
              <a:rPr lang="en-GB" b="1" dirty="0" smtClean="0">
                <a:solidFill>
                  <a:schemeClr val="accent5"/>
                </a:solidFill>
              </a:rPr>
              <a:t>G-d. </a:t>
            </a:r>
          </a:p>
          <a:p>
            <a:pPr marL="0" indent="0">
              <a:buNone/>
            </a:pPr>
            <a:endParaRPr lang="en-US" b="1" dirty="0">
              <a:solidFill>
                <a:schemeClr val="accent5"/>
              </a:solidFill>
            </a:endParaRPr>
          </a:p>
          <a:p>
            <a:r>
              <a:rPr lang="en-GB" b="1" dirty="0" smtClean="0">
                <a:solidFill>
                  <a:schemeClr val="accent2"/>
                </a:solidFill>
              </a:rPr>
              <a:t>Our job </a:t>
            </a:r>
            <a:r>
              <a:rPr lang="en-GB" b="1" dirty="0">
                <a:solidFill>
                  <a:schemeClr val="accent2"/>
                </a:solidFill>
              </a:rPr>
              <a:t>– </a:t>
            </a:r>
            <a:r>
              <a:rPr lang="en-GB" b="1" dirty="0" smtClean="0">
                <a:solidFill>
                  <a:schemeClr val="accent2"/>
                </a:solidFill>
              </a:rPr>
              <a:t>to take </a:t>
            </a:r>
            <a:r>
              <a:rPr lang="en-GB" b="1" dirty="0">
                <a:solidFill>
                  <a:schemeClr val="accent2"/>
                </a:solidFill>
              </a:rPr>
              <a:t>prosperity and attribute it to </a:t>
            </a:r>
            <a:r>
              <a:rPr lang="en-GB" b="1" dirty="0" smtClean="0">
                <a:solidFill>
                  <a:schemeClr val="accent2"/>
                </a:solidFill>
              </a:rPr>
              <a:t>G-d</a:t>
            </a:r>
            <a:r>
              <a:rPr lang="en-GB" b="1" dirty="0">
                <a:solidFill>
                  <a:schemeClr val="accent2"/>
                </a:solidFill>
              </a:rPr>
              <a:t>. </a:t>
            </a:r>
            <a:endParaRPr lang="he-IL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22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א כח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1600200"/>
            <a:ext cx="4876800" cy="4648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א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4"/>
                </a:solidFill>
                <a:cs typeface="David" pitchFamily="34" charset="-79"/>
              </a:rPr>
              <a:t>וַיַּקְהֵל דָּוִיד אֶת-כָּל-שָׂרֵי יִשְׂרָאֵל שָׂרֵי הַשְּׁבָטִים וְשָׂרֵי הַמַּחְלְקוֹת הַמְשָׁרְתִים אֶת-הַמֶּלֶךְ וְשָׂרֵי הָאֲלָפִים וְשָׂרֵי הַמֵּאוֹת וְשָׂרֵי כָל-רְכוּשׁ-וּמִקְנֶה לַמֶּלֶךְ וּלְבָנָיו עִם-הַסָּרִיסִים וְהַגִּבּוֹרִים וּלְכָל-גִּבּוֹר חָיִל אֶל-יְרוּשָׁלִָם. </a:t>
            </a:r>
            <a:endParaRPr lang="en-US" sz="28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>
                <a:cs typeface="David" pitchFamily="34" charset="-79"/>
              </a:rPr>
              <a:t>ב</a:t>
            </a:r>
            <a:r>
              <a:rPr lang="he-IL" sz="2800" dirty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6"/>
                </a:solidFill>
                <a:cs typeface="David" pitchFamily="34" charset="-79"/>
              </a:rPr>
              <a:t>וַיָּקָם דָּוִיד הַמֶּלֶךְ עַל-רַגְלָיו וַיֹּאמֶר שְׁמָעוּנִי אַחַי וְעַמִּי אֲנִי עִם-לְבָבִי לִבְנוֹת בֵּית מְנוּחָה לַאֲרוֹן בְּרִית-יְהוָה וְלַהֲדֹם רַגְלֵי אֱלֹהֵינוּ וַהֲכִינוֹתִי לִבְנוֹת. </a:t>
            </a:r>
            <a:endParaRPr lang="en-US" sz="28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16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03200" y="2057400"/>
            <a:ext cx="3352800" cy="1235529"/>
          </a:xfrm>
          <a:prstGeom prst="right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David gathers the whole nation together.</a:t>
            </a:r>
            <a:endParaRPr lang="he-IL" sz="2400" dirty="0"/>
          </a:p>
        </p:txBody>
      </p:sp>
      <p:sp>
        <p:nvSpPr>
          <p:cNvPr id="5" name="Right Arrow Callout 4"/>
          <p:cNvSpPr/>
          <p:nvPr/>
        </p:nvSpPr>
        <p:spPr>
          <a:xfrm>
            <a:off x="257629" y="4419600"/>
            <a:ext cx="3352800" cy="1524000"/>
          </a:xfrm>
          <a:prstGeom prst="rightArrow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David got everything ready to build a house for G-d.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79893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א כט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219200"/>
            <a:ext cx="5943600" cy="5486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דָּוִיד הַמֶּלֶךְ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לְכָל-הַקָּהָל שְׁלֹמֹה בְנִי </a:t>
            </a:r>
            <a:r>
              <a:rPr lang="he-IL" sz="2000" dirty="0">
                <a:cs typeface="David" pitchFamily="34" charset="-79"/>
              </a:rPr>
              <a:t>אֶחָד בָּחַר-בּוֹ אֱלֹהִים נַעַר וָרָךְ וְהַמְּלָאכָה גְדוֹלָה כִּי לֹא לְאָדָם הַבִּירָה כִּי לַיהוָה אֱלֹהִים.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וּכְכָל-כֹּחִי הֲכִינוֹתִי לְבֵית-אֱלֹהַי </a:t>
            </a:r>
            <a:r>
              <a:rPr lang="he-IL" sz="2000" dirty="0">
                <a:solidFill>
                  <a:schemeClr val="accent4"/>
                </a:solidFill>
                <a:cs typeface="David" pitchFamily="34" charset="-79"/>
              </a:rPr>
              <a:t>הַזָּהָב לַזָּהָב וְהַכֶּסֶף לַכֶּסֶף וְהַנְּחֹשֶׁת לַנְּחֹשֶׁת הַבַּרְזֶל לַבַּרְזֶל וְהָעֵצִים לָעֵצִים אַבְנֵי-שֹׁהַם וּמִלּוּאִים אַבְנֵי-פוּךְ וְרִקְמָה וְכֹל אֶבֶן יְקָרָה וְאַבְנֵי-שַׁיִשׁ לָרֹב</a:t>
            </a:r>
            <a:r>
              <a:rPr lang="he-IL" sz="2000" dirty="0" smtClean="0">
                <a:solidFill>
                  <a:schemeClr val="accent4"/>
                </a:solidFill>
                <a:cs typeface="David" pitchFamily="34" charset="-79"/>
              </a:rPr>
              <a:t>.</a:t>
            </a:r>
            <a:endParaRPr lang="en-US" sz="2000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ג</a:t>
            </a:r>
            <a:r>
              <a:rPr lang="he-IL" sz="2000" dirty="0">
                <a:solidFill>
                  <a:schemeClr val="accent4"/>
                </a:solidFill>
                <a:cs typeface="David" pitchFamily="34" charset="-79"/>
              </a:rPr>
              <a:t> וְעוֹד בִּרְצוֹתִי בְּבֵית אֱלֹהַי יֶשׁ-לִי סְגֻלָּה זָהָב וָכָסֶף נָתַתִּי לְבֵית-אֱלֹהַי לְמַעְלָה מִכָּל-הֲכִינוֹתִי לְבֵית </a:t>
            </a:r>
            <a:r>
              <a:rPr lang="he-IL" sz="2000" dirty="0" smtClean="0">
                <a:solidFill>
                  <a:schemeClr val="accent4"/>
                </a:solidFill>
                <a:cs typeface="David" pitchFamily="34" charset="-79"/>
              </a:rPr>
              <a:t>הַקֹּדֶשׁ. </a:t>
            </a:r>
            <a:r>
              <a:rPr lang="he-IL" sz="2000" b="1" dirty="0" smtClean="0">
                <a:solidFill>
                  <a:schemeClr val="accent4"/>
                </a:solidFill>
                <a:cs typeface="David" pitchFamily="34" charset="-79"/>
              </a:rPr>
              <a:t>ד</a:t>
            </a:r>
            <a:r>
              <a:rPr lang="he-IL" sz="2000" dirty="0" smtClean="0">
                <a:solidFill>
                  <a:schemeClr val="accent4"/>
                </a:solidFill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4"/>
                </a:solidFill>
                <a:cs typeface="David" pitchFamily="34" charset="-79"/>
              </a:rPr>
              <a:t>שְׁלֹשֶׁת אֲלָפִים כִּכְּרֵי זָהָב מִזְּהַב אוֹפִיר וְשִׁבְעַת אֲלָפִים כִּכַּר-כֶּסֶף מְזֻקָּק לָטוּחַ קִירוֹת הַבָּתִּים. </a:t>
            </a:r>
            <a:r>
              <a:rPr lang="he-IL" sz="2000" b="1" dirty="0" smtClean="0">
                <a:solidFill>
                  <a:schemeClr val="accent4"/>
                </a:solidFill>
                <a:cs typeface="David" pitchFamily="34" charset="-79"/>
              </a:rPr>
              <a:t>ה</a:t>
            </a:r>
            <a:r>
              <a:rPr lang="he-IL" sz="2000" dirty="0" smtClean="0">
                <a:solidFill>
                  <a:schemeClr val="accent4"/>
                </a:solidFill>
                <a:cs typeface="David" pitchFamily="34" charset="-79"/>
              </a:rPr>
              <a:t> </a:t>
            </a:r>
            <a:r>
              <a:rPr lang="he-IL" sz="2000" dirty="0">
                <a:solidFill>
                  <a:schemeClr val="accent4"/>
                </a:solidFill>
                <a:cs typeface="David" pitchFamily="34" charset="-79"/>
              </a:rPr>
              <a:t>לַזָּהָב לַזָּהָב וְלַכֶּסֶף לַכֶּסֶף וּלְכָל-מְלָאכָה בְּיַד חָרָשִׁים וּמִי מִתְנַדֵּב לְמַלֹּאות יָדוֹ הַיּוֹם לַיהוָה.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</a:t>
            </a:r>
            <a:r>
              <a:rPr lang="he-IL" sz="2000" dirty="0">
                <a:solidFill>
                  <a:schemeClr val="accent4"/>
                </a:solidFill>
                <a:cs typeface="David" pitchFamily="34" charset="-79"/>
              </a:rPr>
              <a:t> וַיִּתְנַדְּבוּ שָׂרֵי הָאָבוֹת וְשָׂרֵי שִׁבְטֵי יִשְׂרָאֵל וְשָׂרֵי הָאֲלָפִים וְהַמֵּאוֹת וּלְשָׂרֵי מְלֶאכֶת הַמֶּלֶךְ.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ז</a:t>
            </a:r>
            <a:r>
              <a:rPr lang="he-IL" sz="2000" dirty="0">
                <a:solidFill>
                  <a:schemeClr val="accent4"/>
                </a:solidFill>
                <a:cs typeface="David" pitchFamily="34" charset="-79"/>
              </a:rPr>
              <a:t> וַיִּתְּנוּ לַעֲבוֹדַת בֵּית-הָאֱלֹהִים זָהָב כִּכָּרִים חֲמֵשֶׁת-אֲלָפִים וַאֲדַרְכֹנִים רִבּוֹ וְכֶסֶף כִּכָּרִים עֲשֶׂרֶת אֲלָפִים וּנְחֹשֶׁת רִבּוֹ וּשְׁמוֹנַת אֲלָפִים כִּכָּרִים וּבַרְזֶל מֵאָה-אֶלֶף כִּכָּרִים.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ח</a:t>
            </a:r>
            <a:r>
              <a:rPr lang="he-IL" sz="2000" dirty="0">
                <a:solidFill>
                  <a:schemeClr val="accent4"/>
                </a:solidFill>
                <a:cs typeface="David" pitchFamily="34" charset="-79"/>
              </a:rPr>
              <a:t> וְהַנִּמְצָא אִתּוֹ אֲבָנִים נָתְנוּ לְאוֹצַר בֵּית-יְהוָה עַל יַד-יְחִיאֵל הַגֵּרְשֻׁנִּי. </a:t>
            </a:r>
            <a:endParaRPr lang="en-US" sz="2000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וַיִּשְׂמְחוּ הָעָם עַל-הִתְנַדְּבָם כִּי בְּלֵב שָׁלֵם הִתְנַדְּבוּ לַיהוָה וְגַם דָּוִיד הַמֶּלֶךְ שָׂמַח שִׂמְחָה גְדוֹלָה. </a:t>
            </a:r>
            <a:endParaRPr lang="en-US" sz="2000" b="1" dirty="0">
              <a:solidFill>
                <a:schemeClr val="accent3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066800"/>
            <a:ext cx="2895600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0516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David talks to </a:t>
            </a:r>
            <a:r>
              <a:rPr lang="en-GB" sz="2000" dirty="0" err="1" smtClean="0"/>
              <a:t>Shlomo</a:t>
            </a:r>
            <a:r>
              <a:rPr lang="en-GB" sz="2000" dirty="0"/>
              <a:t> </a:t>
            </a:r>
            <a:r>
              <a:rPr lang="en-GB" sz="2000" dirty="0" smtClean="0"/>
              <a:t>in front of everyone.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2133600"/>
            <a:ext cx="2895600" cy="1066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0015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David gathered all the materials  with all his abilities. 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52400" y="3657600"/>
            <a:ext cx="2895600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0015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Building materials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152400" y="5486400"/>
            <a:ext cx="2895600" cy="1219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951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Now everyone is happy.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77126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א כט</a:t>
            </a:r>
            <a:b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The Benediction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1371600"/>
            <a:ext cx="4648200" cy="5486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וַיְבָרֶךְ דָּוִיד אֶת-יְהוָה לְעֵינֵי כָּל-הַקָּהָל וַיֹּאמֶר דָּוִיד בָּרוּךְ אַתָּה יְהוָה אֱלֹהֵי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יִשְׂרָאֵל</a:t>
            </a:r>
            <a:r>
              <a:rPr lang="he-IL" sz="2400" dirty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אָבִינוּ מֵעוֹלָם וְעַד-עוֹלָם.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יא</a:t>
            </a:r>
            <a:r>
              <a:rPr lang="he-IL" sz="2400" dirty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לְךָ</a:t>
            </a:r>
            <a:r>
              <a:rPr lang="he-IL" sz="2400" dirty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יְהוָה הַגְּדֻלָּה וְהַגְּבוּרָה וְהַתִּפְאֶרֶת וְהַנֵּצַח וְהַהוֹד כִּי-כֹל בַּשָּׁמַיִם וּבָאָרֶץ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לְךָ</a:t>
            </a:r>
            <a:r>
              <a:rPr lang="he-IL" sz="2400" dirty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יְהוָה הַמַּמְלָכָה וְהַמִּתְנַשֵּׂא לְכֹל לְרֹאשׁ.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יב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וְהָעֹשֶׁר וְהַכָּבוֹד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מִלְּפָנֶיךָ</a:t>
            </a:r>
            <a:r>
              <a:rPr lang="he-IL" sz="2400" dirty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וְאַתָּה</a:t>
            </a:r>
            <a:r>
              <a:rPr lang="he-IL" sz="2400" dirty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מוֹשֵׁל בַּכֹּל וּבְיָדְ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ךָ</a:t>
            </a:r>
            <a:r>
              <a:rPr lang="he-IL" sz="2400" dirty="0">
                <a:cs typeface="David" pitchFamily="34" charset="-79"/>
              </a:rPr>
              <a:t> כֹּחַ וּגְבוּרָה וּבְיָדְ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ךָ</a:t>
            </a:r>
            <a:r>
              <a:rPr lang="he-IL" sz="2400" dirty="0">
                <a:cs typeface="David" pitchFamily="34" charset="-79"/>
              </a:rPr>
              <a:t> לְגַדֵּל וּלְחַזֵּק לַכֹּל.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יג</a:t>
            </a:r>
            <a:r>
              <a:rPr lang="he-IL" sz="2400" dirty="0">
                <a:cs typeface="David" pitchFamily="34" charset="-79"/>
              </a:rPr>
              <a:t> וְעַתָּה אֱלֹהֵינוּ מוֹדִים אֲנַחְנוּ לָךְ וּמְהַלְלִים לְשֵׁם תִּפְאַרְתֶּךָ.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יד</a:t>
            </a:r>
            <a:r>
              <a:rPr lang="he-IL" sz="2400" dirty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וְכִי מִי אֲנִי וּמִי עַמִּי כִּי-נַעְצֹר כֹּחַ לְהִתְנַדֵּב כָּזֹאת כִּי-מִמְּךָ הַכֹּל וּמִיָּדְךָ נָתַנּוּ לָךְ. </a:t>
            </a:r>
            <a:endParaRPr lang="he-IL" sz="24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371600"/>
            <a:ext cx="4191000" cy="1295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68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Yaakov was the only one who promised to build a house for G-d. </a:t>
            </a:r>
          </a:p>
          <a:p>
            <a:pPr algn="ctr"/>
            <a:r>
              <a:rPr lang="en-GB" sz="2000" dirty="0" smtClean="0"/>
              <a:t>David is now fulfilling this </a:t>
            </a:r>
            <a:r>
              <a:rPr lang="en-GB" sz="2000" dirty="0" err="1" smtClean="0"/>
              <a:t>neder</a:t>
            </a:r>
            <a:r>
              <a:rPr lang="en-GB" sz="2000" dirty="0" smtClean="0"/>
              <a:t> through </a:t>
            </a:r>
            <a:r>
              <a:rPr lang="en-GB" sz="2000" dirty="0" err="1" smtClean="0"/>
              <a:t>Shlomo</a:t>
            </a:r>
            <a:r>
              <a:rPr lang="en-GB" sz="2000" dirty="0" smtClean="0"/>
              <a:t>.</a:t>
            </a:r>
            <a:endParaRPr lang="he-IL" sz="2000" dirty="0"/>
          </a:p>
        </p:txBody>
      </p:sp>
      <p:sp>
        <p:nvSpPr>
          <p:cNvPr id="10" name="Right Arrow Callout 9"/>
          <p:cNvSpPr/>
          <p:nvPr/>
        </p:nvSpPr>
        <p:spPr>
          <a:xfrm>
            <a:off x="152400" y="2819400"/>
            <a:ext cx="4191000" cy="1524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23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Who will get the glory? </a:t>
            </a:r>
          </a:p>
          <a:p>
            <a:pPr algn="ctr"/>
            <a:r>
              <a:rPr lang="en-GB" sz="2000" dirty="0" smtClean="0"/>
              <a:t>David wants to make sure they associate the building with G-d rather than him, the benefactor.</a:t>
            </a:r>
            <a:endParaRPr lang="he-IL" sz="2000" dirty="0"/>
          </a:p>
        </p:txBody>
      </p:sp>
      <p:sp>
        <p:nvSpPr>
          <p:cNvPr id="11" name="Right Arrow Callout 10"/>
          <p:cNvSpPr/>
          <p:nvPr/>
        </p:nvSpPr>
        <p:spPr>
          <a:xfrm>
            <a:off x="152400" y="4495800"/>
            <a:ext cx="4191000" cy="2057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3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/>
              <a:t>During the time of </a:t>
            </a:r>
            <a:r>
              <a:rPr lang="en-GB" sz="2000" dirty="0" err="1"/>
              <a:t>shoftim</a:t>
            </a:r>
            <a:r>
              <a:rPr lang="en-GB" sz="2000" dirty="0"/>
              <a:t>, they only turned to G-d during times of trouble.  </a:t>
            </a:r>
            <a:endParaRPr lang="he-IL" sz="2000" dirty="0"/>
          </a:p>
          <a:p>
            <a:pPr algn="ctr"/>
            <a:r>
              <a:rPr lang="en-GB" sz="2000" dirty="0" smtClean="0"/>
              <a:t>David is chosen because </a:t>
            </a:r>
            <a:r>
              <a:rPr lang="en-GB" sz="2000" dirty="0"/>
              <a:t>when </a:t>
            </a:r>
            <a:r>
              <a:rPr lang="en-GB" sz="2000" dirty="0" smtClean="0"/>
              <a:t>he is successful, he relates his success to G-d.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37451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If the offspring turn haughty then the ultimate punishment is to end the dynasty.</a:t>
            </a:r>
          </a:p>
          <a:p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promised David that no matter 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what,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the dynasty won't be destroyed. </a:t>
            </a:r>
            <a:endParaRPr lang="en-GB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During </a:t>
            </a:r>
            <a:r>
              <a:rPr lang="en-GB" b="1" dirty="0" err="1">
                <a:solidFill>
                  <a:schemeClr val="accent4"/>
                </a:solidFill>
                <a:cs typeface="David" pitchFamily="34" charset="-79"/>
              </a:rPr>
              <a:t>Bayit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 </a:t>
            </a:r>
            <a:r>
              <a:rPr lang="en-GB" b="1" dirty="0" err="1">
                <a:solidFill>
                  <a:schemeClr val="accent4"/>
                </a:solidFill>
                <a:cs typeface="David" pitchFamily="34" charset="-79"/>
              </a:rPr>
              <a:t>Rishon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, most people thought the royal family should not be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the House of David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.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The tension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between 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the North and the South is regarding the understanding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of how to serve 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G-d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. </a:t>
            </a:r>
            <a:endParaRPr lang="en-GB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The Bet HaMikdash is destroyed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because they can't get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along.</a:t>
            </a:r>
            <a:endParaRPr lang="he-IL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00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שמואל ב יב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he-IL" b="1" dirty="0" smtClean="0">
                <a:cs typeface="David" pitchFamily="34" charset="-79"/>
              </a:rPr>
              <a:t>כד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וַיְנַחֵם דָּוִד אֵת בַּת-שֶׁבַע אִשְׁתּוֹ וַיָּבֹא אֵלֶיהָ וַיִּשְׁכַּב עִמָּהּ וַתֵּלֶד בֵּן וַתִּקְרָא אֶת-שְׁמוֹ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שְׁלֹמֹה</a:t>
            </a:r>
            <a:r>
              <a:rPr lang="he-IL" dirty="0">
                <a:cs typeface="David" pitchFamily="34" charset="-79"/>
              </a:rPr>
              <a:t> וַיהוָה אֲהֵבוֹ. </a:t>
            </a:r>
            <a:endParaRPr lang="he-IL" dirty="0" smtClean="0">
              <a:cs typeface="David" pitchFamily="34" charset="-79"/>
            </a:endParaRPr>
          </a:p>
          <a:p>
            <a:pPr marL="0" indent="0" algn="r">
              <a:buNone/>
            </a:pPr>
            <a:r>
              <a:rPr lang="he-IL" b="1" dirty="0" smtClean="0">
                <a:cs typeface="David" pitchFamily="34" charset="-79"/>
              </a:rPr>
              <a:t>כה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וַיִּשְׁלַח בְּיַד נָתָן הַנָּבִיא וַיִּקְרָא אֶת-שְׁמוֹ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יְדִידְיָהּ</a:t>
            </a:r>
            <a:r>
              <a:rPr lang="he-IL" dirty="0">
                <a:cs typeface="David" pitchFamily="34" charset="-79"/>
              </a:rPr>
              <a:t> בַּעֲבוּר יְהוָה. </a:t>
            </a:r>
            <a:br>
              <a:rPr lang="he-IL" dirty="0">
                <a:cs typeface="David" pitchFamily="34" charset="-79"/>
              </a:rPr>
            </a:br>
            <a:endParaRPr lang="he-IL" dirty="0">
              <a:cs typeface="David" pitchFamily="34" charset="-79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762000" y="3352800"/>
            <a:ext cx="2590800" cy="1295400"/>
          </a:xfrm>
          <a:prstGeom prst="up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Someone close to G-d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7451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א כב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1143000"/>
            <a:ext cx="5715000" cy="55626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דָּוִיד שְׁלֹמֹה בְנִי נַעַר וָרָךְ וְהַבַּיִת לִבְנוֹת לַיהוָה לְהַגְדִּיל לְמַעְלָה לְשֵׁם וּלְתִפְאֶרֶת לְכָל-הָאֲרָצוֹת אָכִינָה נָּא לוֹ וַיָּכֶן דָּוִיד לָרֹב לִפְנֵי מוֹתוֹ.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וַיִּקְרָא לִשְׁלֹמֹה בְנוֹ וַיְצַוֵּהוּ לִבְנוֹת בַּיִת לַיהוָה אֱלֹהֵי יִשְׂרָאֵל.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וַיֹּאמֶר דָּוִיד לִשְׁלֹמֹה בְּנִי אֲנִי הָיָה עִם-לְבָבִי לִבְנוֹת בַּיִת לְשֵׁם יְהוָה אֱלֹהָי.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ח</a:t>
            </a:r>
            <a:r>
              <a:rPr lang="he-IL" sz="2000" dirty="0">
                <a:cs typeface="David" pitchFamily="34" charset="-79"/>
              </a:rPr>
              <a:t> וַיְהִי עָלַי דְּבַר-יְהוָה לֵאמֹר דָּם לָרֹב שָׁפַכְתָּ וּמִלְחָמוֹת גְּדֹלוֹת עָשִׂיתָ לֹא-תִבְנֶה בַיִת לִשְׁמִי כִּי דָּמִים רַבִּים שָׁפַכְתָּ אַרְצָה לְפָנָי.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cs typeface="David" pitchFamily="34" charset="-79"/>
              </a:rPr>
              <a:t>הִנֵּה-בֵן נוֹלָד לָךְ הוּא יִהְיֶה אִישׁ מְנוּחָה וַהֲנִיחוֹתִי לוֹ </a:t>
            </a:r>
            <a:r>
              <a:rPr lang="he-IL" sz="2000" b="1" dirty="0" smtClean="0">
                <a:cs typeface="David" pitchFamily="34" charset="-79"/>
              </a:rPr>
              <a:t>מִכָּל-אוֹיְבָיו מִסָּבִיב </a:t>
            </a:r>
            <a:r>
              <a:rPr lang="he-IL" sz="2000" b="1" dirty="0">
                <a:cs typeface="David" pitchFamily="34" charset="-79"/>
              </a:rPr>
              <a:t>כִּי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שְׁלֹמֹה</a:t>
            </a:r>
            <a:r>
              <a:rPr lang="he-IL" sz="2000" b="1" dirty="0">
                <a:cs typeface="David" pitchFamily="34" charset="-79"/>
              </a:rPr>
              <a:t> יִהְיֶה שְׁמוֹ וְשָׁלוֹם וָשֶׁקֶט אֶתֵּן עַל-יִשְׂרָאֵל בְּיָמָיו. </a:t>
            </a:r>
            <a:endParaRPr lang="en-US" sz="2000" b="1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הוּא-יִבְנֶה בַיִת לִשְׁמִי וְהוּא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יִהְיֶה-לִּי לְבֵן וַאֲנִי-לוֹ לְאָב </a:t>
            </a:r>
            <a:r>
              <a:rPr lang="he-IL" sz="2000" dirty="0">
                <a:cs typeface="David" pitchFamily="34" charset="-79"/>
              </a:rPr>
              <a:t>וַהֲכִינוֹתִי כִּסֵּא מַלְכוּתוֹ עַל-יִשְׂרָאֵל עַד-עוֹלָם.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עַתָּה בְנִי יְהִי יְהוָה עִמָּךְ וְהִצְלַחְתָּ וּבָנִיתָ בֵּית יְהוָה אֱלֹהֶיךָ כַּאֲשֶׁר דִּבֶּר עָלֶיךָ.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אַךְ יִתֶּן-לְךָ יְהוָה שֵׂכֶל וּבִינָה וִיצַוְּךָ עַל-יִשְׂרָאֵל וְלִשְׁמוֹר אֶת-תּוֹרַת יְהוָה אֱלֹהֶיךָ.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2438400"/>
            <a:ext cx="3124200" cy="1752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63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This is a direction. </a:t>
            </a:r>
          </a:p>
          <a:p>
            <a:pPr algn="ctr"/>
            <a:r>
              <a:rPr lang="en-GB" sz="2000" dirty="0" smtClean="0"/>
              <a:t>His name will be </a:t>
            </a:r>
            <a:r>
              <a:rPr lang="en-GB" sz="2000" dirty="0" err="1" smtClean="0"/>
              <a:t>Shlomo</a:t>
            </a:r>
            <a:r>
              <a:rPr lang="en-GB" sz="2000" dirty="0" smtClean="0"/>
              <a:t> – an indicator that the son has to be peaceful.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4343400"/>
            <a:ext cx="3124200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631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Father – son relationship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52400" y="5334000"/>
            <a:ext cx="3124200" cy="1295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095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This is on condition that he keeps the Torah.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62937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1928</Words>
  <Application>Microsoft Office PowerPoint</Application>
  <PresentationFormat>On-screen Show (4:3)</PresentationFormat>
  <Paragraphs>138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ספר מלכים</vt:lpstr>
      <vt:lpstr>PowerPoint Presentation</vt:lpstr>
      <vt:lpstr>PowerPoint Presentation</vt:lpstr>
      <vt:lpstr>דברי הימים א כח</vt:lpstr>
      <vt:lpstr>דברי הימים א כט</vt:lpstr>
      <vt:lpstr> דברי הימים א כט - The Benediction</vt:lpstr>
      <vt:lpstr>PowerPoint Presentation</vt:lpstr>
      <vt:lpstr>שמואל ב יב</vt:lpstr>
      <vt:lpstr>דברי הימים א כב</vt:lpstr>
      <vt:lpstr>PowerPoint Presentation</vt:lpstr>
      <vt:lpstr>PowerPoint Presentation</vt:lpstr>
      <vt:lpstr>Why do we need to know about Avishag?</vt:lpstr>
      <vt:lpstr>PowerPoint Presentation</vt:lpstr>
      <vt:lpstr>PowerPoint Presentation</vt:lpstr>
      <vt:lpstr>Geula is Thematic, not just Genetic</vt:lpstr>
      <vt:lpstr>תהלים עב - The Special Relationship between David and Shlomo</vt:lpstr>
      <vt:lpstr>PowerPoint Presentation</vt:lpstr>
      <vt:lpstr>מלכים א י - The Delegation of the Queen of Sheba</vt:lpstr>
      <vt:lpstr>מלכים א ג - Still Positive</vt:lpstr>
      <vt:lpstr>מלכים א י</vt:lpstr>
      <vt:lpstr>מלכים א יא Shlomo’s Wives - Turns Negative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ספר מלכים</dc:title>
  <dc:creator>Alexis</dc:creator>
  <cp:lastModifiedBy>Alexis</cp:lastModifiedBy>
  <cp:revision>45</cp:revision>
  <dcterms:created xsi:type="dcterms:W3CDTF">2006-08-16T00:00:00Z</dcterms:created>
  <dcterms:modified xsi:type="dcterms:W3CDTF">2013-09-17T18:26:06Z</dcterms:modified>
</cp:coreProperties>
</file>